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7" r:id="rId2"/>
    <p:sldId id="271" r:id="rId3"/>
    <p:sldId id="270" r:id="rId4"/>
    <p:sldId id="273" r:id="rId5"/>
    <p:sldId id="263" r:id="rId6"/>
    <p:sldId id="269" r:id="rId7"/>
    <p:sldId id="276" r:id="rId8"/>
    <p:sldId id="259" r:id="rId9"/>
    <p:sldId id="260" r:id="rId10"/>
    <p:sldId id="264" r:id="rId11"/>
    <p:sldId id="262" r:id="rId12"/>
    <p:sldId id="266" r:id="rId13"/>
    <p:sldId id="277" r:id="rId14"/>
    <p:sldId id="268" r:id="rId15"/>
  </p:sldIdLst>
  <p:sldSz cx="9144000" cy="5143500" type="screen16x9"/>
  <p:notesSz cx="6858000" cy="9144000"/>
  <p:embeddedFontLst>
    <p:embeddedFont>
      <p:font typeface="Lora" panose="020B0604020202020204" charset="-18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Quattrocento Sans" panose="020B0604020202020204" charset="0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3" d="100"/>
          <a:sy n="153" d="100"/>
        </p:scale>
        <p:origin x="-41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8152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6D9EEB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3593350" y="339300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EFEFEF"/>
                </a:solidFill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solidFill>
                <a:srgbClr val="EFEFEF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ániás_progresszio">
  <p:cSld name="BLANK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apcsolat@villanyigergo.h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digitalispszichologia.h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228975" y="2575550"/>
            <a:ext cx="2583000" cy="767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hu-HU" sz="1800" b="1" dirty="0"/>
              <a:t>Miért vagyunk olyan agresszívak online?</a:t>
            </a:r>
            <a:endParaRPr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4126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Humor vagy megalázás?</a:t>
            </a: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95075" y="1616475"/>
            <a:ext cx="5477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 sz="2100" dirty="0">
                <a:latin typeface="Calibri" panose="020F0502020204030204" pitchFamily="34" charset="0"/>
                <a:cs typeface="Calibri" panose="020F0502020204030204" pitchFamily="34" charset="0"/>
              </a:rPr>
              <a:t>gúnyos, cinikus, kifigurázó, élcelődő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100" dirty="0">
                <a:latin typeface="Calibri" panose="020F0502020204030204" pitchFamily="34" charset="0"/>
                <a:cs typeface="Calibri" panose="020F0502020204030204" pitchFamily="34" charset="0"/>
              </a:rPr>
              <a:t>viccelődéstől az öngyilkosságra való győzködésig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100" dirty="0">
                <a:latin typeface="Calibri" panose="020F0502020204030204" pitchFamily="34" charset="0"/>
                <a:cs typeface="Calibri" panose="020F0502020204030204" pitchFamily="34" charset="0"/>
              </a:rPr>
              <a:t>Csak vicc volt! - Nem érted te a viccet</a:t>
            </a:r>
            <a:r>
              <a:rPr lang="en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hu-HU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hu-H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hu-HU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hu-H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endParaRPr lang="hu-HU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hu-H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Remélem </a:t>
            </a:r>
            <a:r>
              <a:rPr lang="hu-H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legközelebb sikerül meghalnod</a:t>
            </a:r>
            <a:r>
              <a:rPr lang="hu-HU" sz="21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7" name="Shape 127" descr="istock-53814402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725" y="1358275"/>
            <a:ext cx="3293476" cy="26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4126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Troll kisokos </a:t>
            </a:r>
            <a:r>
              <a:rPr lang="en" dirty="0" smtClean="0"/>
              <a:t>- </a:t>
            </a:r>
            <a:r>
              <a:rPr lang="en" dirty="0"/>
              <a:t>a Sötét Tetrád</a:t>
            </a:r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75153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4A86E8"/>
              </a:buClr>
              <a:buSzPts val="2400"/>
              <a:buChar char="◉"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GAIT - 2016 (Global Assessment of Internet Trolling)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◉"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nárcizmus (ÉN, megérdemlem, önzőség)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◉"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szadizmus (ártani, büntetni)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◉"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machiavellizmus (a cél szentesíti, manipuláció)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◉"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pszichopátia (nem érez, nincs lelkiismeret, nem tanul a hibákból)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◉"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szenvedés örömet, kielégülést okoz nekik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Kiből lehet troll?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44350" y="1616475"/>
            <a:ext cx="68832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 sz="2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feszültség levezetés, önigazolás, hatalom, egy kis győzelem, a másik </a:t>
            </a:r>
            <a:r>
              <a:rPr lang="en" sz="21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kibillentése</a:t>
            </a:r>
            <a:endParaRPr lang="hu-HU" sz="2100" dirty="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 sz="21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unatkozás </a:t>
            </a:r>
            <a:endParaRPr lang="hu-HU" sz="2100" dirty="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100" dirty="0">
                <a:latin typeface="Calibri" panose="020F0502020204030204" pitchFamily="34" charset="0"/>
                <a:cs typeface="Calibri" panose="020F0502020204030204" pitchFamily="34" charset="0"/>
              </a:rPr>
              <a:t>figyelemre vágyás, </a:t>
            </a:r>
            <a:r>
              <a:rPr lang="hu-H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törődéshiány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100" dirty="0"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en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személyiségtorzulás</a:t>
            </a:r>
            <a:r>
              <a:rPr lang="hu-HU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empátia?)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100" dirty="0">
                <a:latin typeface="Calibri" panose="020F0502020204030204" pitchFamily="34" charset="0"/>
                <a:cs typeface="Calibri" panose="020F0502020204030204" pitchFamily="34" charset="0"/>
              </a:rPr>
              <a:t>anonimitás, következmény nélküliség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100" dirty="0">
                <a:latin typeface="Calibri" panose="020F0502020204030204" pitchFamily="34" charset="0"/>
                <a:cs typeface="Calibri" panose="020F0502020204030204" pitchFamily="34" charset="0"/>
              </a:rPr>
              <a:t>dehumanizálás, az online tér nem valóság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100" dirty="0">
                <a:latin typeface="Calibri" panose="020F0502020204030204" pitchFamily="34" charset="0"/>
                <a:cs typeface="Calibri" panose="020F0502020204030204" pitchFamily="34" charset="0"/>
              </a:rPr>
              <a:t>érzelmi fékek (bűntudat</a:t>
            </a:r>
            <a:r>
              <a:rPr lang="en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  <a:endParaRPr lang="hu-HU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hu-H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offline személyiség VS online személyiség</a:t>
            </a:r>
            <a:endParaRPr lang="hu-HU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2" name="Shape 142" descr="Fat-Internet-Trol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3900" y="1866875"/>
            <a:ext cx="2063150" cy="206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Mit tehetünk?</a:t>
            </a:r>
            <a:endParaRPr dirty="0"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44350" y="1616475"/>
            <a:ext cx="68832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hu-HU" sz="21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próbáljuk meggyőzni, lebeszélni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hu-HU" sz="21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húzzunk érthető határokat és legyünk következetesek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hu-HU" sz="21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támadjunk, ne etessük a </a:t>
            </a:r>
            <a:r>
              <a:rPr lang="hu-HU" sz="2100" dirty="0" err="1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trollt</a:t>
            </a:r>
            <a:endParaRPr lang="hu-HU" sz="2100" dirty="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hu-HU" sz="21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képernyőmentés, főleg, ha törölhető a tartalom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hu-HU" sz="21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magunkat megvédjük, akkor másokat is megóvunk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hu-HU" sz="2100" dirty="0" err="1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saferinternet.hu</a:t>
            </a:r>
            <a:r>
              <a:rPr lang="hu-HU" sz="21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NMHH, Kék Vonal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endParaRPr lang="hu-HU" sz="2200" dirty="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endParaRPr lang="hu-HU" sz="2200" dirty="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2550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Maradt még </a:t>
            </a:r>
            <a:r>
              <a:rPr lang="en" sz="3600" b="1" i="1" dirty="0">
                <a:solidFill>
                  <a:srgbClr val="FFFFFF"/>
                </a:solidFill>
                <a:highlight>
                  <a:srgbClr val="1155CC"/>
                </a:highlight>
                <a:latin typeface="Lora"/>
                <a:ea typeface="Lora"/>
                <a:cs typeface="Lora"/>
                <a:sym typeface="Lora"/>
              </a:rPr>
              <a:t>kérdésed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  <a:endParaRPr sz="3600" b="1" i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Írj nekem: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 b="1" dirty="0" smtClean="0">
                <a:solidFill>
                  <a:schemeClr val="dk1"/>
                </a:solidFill>
                <a:hlinkClick r:id="rId3"/>
              </a:rPr>
              <a:t>kapcsolat@villanyigergo.hu</a:t>
            </a:r>
            <a:endParaRPr lang="hu-HU" sz="2000" b="1" dirty="0" smtClean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hu-HU" sz="2000" b="1" dirty="0" smtClean="0">
                <a:solidFill>
                  <a:schemeClr val="dk1"/>
                </a:solidFill>
                <a:hlinkClick r:id="rId4"/>
              </a:rPr>
              <a:t>http://digitalispszichologia.hu</a:t>
            </a:r>
            <a:endParaRPr lang="hu-HU" sz="2000" b="1" dirty="0" smtClean="0">
              <a:solidFill>
                <a:schemeClr val="dk1"/>
              </a:solidFill>
            </a:endParaRPr>
          </a:p>
        </p:txBody>
      </p:sp>
      <p:cxnSp>
        <p:nvCxnSpPr>
          <p:cNvPr id="161" name="Shape 161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Shape 162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Köszönöm!</a:t>
            </a:r>
            <a:endParaRPr sz="6000"/>
          </a:p>
        </p:txBody>
      </p:sp>
      <p:cxnSp>
        <p:nvCxnSpPr>
          <p:cNvPr id="163" name="Shape 163"/>
          <p:cNvCxnSpPr/>
          <p:nvPr/>
        </p:nvCxnSpPr>
        <p:spPr>
          <a:xfrm rot="10800000" flipH="1">
            <a:off x="6522175" y="1428700"/>
            <a:ext cx="2621700" cy="3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Shape 164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166" name="Shape 16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Bevezető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hu-H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Agresszió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(a latin </a:t>
            </a: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agressio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szóból, jelentése: támadás) minden olyan viselkedésforma, amelynek célja másnak testi sérelmet vagy kárt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okozni.</a:t>
            </a:r>
          </a:p>
          <a:p>
            <a:pPr marL="76200" indent="0">
              <a:buNone/>
            </a:pP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Aktív vagy </a:t>
            </a:r>
            <a:r>
              <a:rPr lang="hu-H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passzív: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cselekvő, nem cselekvő vagy akadályozó</a:t>
            </a: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Közvetlen vagy </a:t>
            </a:r>
            <a:r>
              <a:rPr lang="hu-H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közvetett: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testi, pszichés, önértékelés</a:t>
            </a: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Fizikai vagy verbális: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tettben 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vagy szóban nyilvánul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meg</a:t>
            </a: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>
              <a:buNone/>
            </a:pP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116211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történik velünk online?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nem valóságos</a:t>
            </a:r>
          </a:p>
          <a:p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nincsenek következmények</a:t>
            </a:r>
          </a:p>
          <a:p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sebezhetetlenek vagyunk</a:t>
            </a:r>
          </a:p>
          <a:p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felelősség hárítása</a:t>
            </a:r>
            <a:endParaRPr lang="hu-HU" sz="19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érzelmi kontroll és fékek</a:t>
            </a:r>
          </a:p>
          <a:p>
            <a:r>
              <a:rPr lang="hu-HU" sz="19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dehumanizáció</a:t>
            </a:r>
            <a:endParaRPr lang="hu-HU" sz="19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empátia deficit</a:t>
            </a:r>
          </a:p>
          <a:p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aszinkron kommunikáció</a:t>
            </a:r>
            <a:endParaRPr lang="hu-HU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0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4126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És </a:t>
            </a:r>
            <a:r>
              <a:rPr lang="en" dirty="0" smtClean="0"/>
              <a:t>a </a:t>
            </a:r>
            <a:r>
              <a:rPr lang="en" dirty="0"/>
              <a:t>digitális </a:t>
            </a:r>
            <a:r>
              <a:rPr lang="hu-HU" dirty="0" smtClean="0"/>
              <a:t>világban</a:t>
            </a:r>
            <a:r>
              <a:rPr lang="en" dirty="0" smtClean="0"/>
              <a:t>?</a:t>
            </a:r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7469700" cy="16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Nem </a:t>
            </a:r>
            <a:r>
              <a:rPr lang="en" sz="2200" dirty="0">
                <a:latin typeface="Calibri" panose="020F0502020204030204" pitchFamily="34" charset="0"/>
                <a:cs typeface="Calibri" panose="020F0502020204030204" pitchFamily="34" charset="0"/>
              </a:rPr>
              <a:t>is létezik, nem valóságos</a:t>
            </a:r>
            <a:r>
              <a:rPr lang="e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Csak </a:t>
            </a:r>
            <a:r>
              <a:rPr lang="en" sz="2200" dirty="0">
                <a:latin typeface="Calibri" panose="020F0502020204030204" pitchFamily="34" charset="0"/>
                <a:cs typeface="Calibri" panose="020F0502020204030204" pitchFamily="34" charset="0"/>
              </a:rPr>
              <a:t>ki kell kapcsolni</a:t>
            </a:r>
            <a:r>
              <a:rPr lang="e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Látszat </a:t>
            </a:r>
            <a:r>
              <a:rPr lang="en" sz="2200" dirty="0">
                <a:latin typeface="Calibri" panose="020F0502020204030204" pitchFamily="34" charset="0"/>
                <a:cs typeface="Calibri" panose="020F0502020204030204" pitchFamily="34" charset="0"/>
              </a:rPr>
              <a:t>problémák és </a:t>
            </a:r>
            <a:r>
              <a:rPr lang="e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helyzetek</a:t>
            </a: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ezek.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Túlérzékeny nebáncsvirágok problémája.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Teljesen </a:t>
            </a:r>
            <a:r>
              <a:rPr lang="en" sz="2200" dirty="0">
                <a:latin typeface="Calibri" panose="020F0502020204030204" pitchFamily="34" charset="0"/>
                <a:cs typeface="Calibri" panose="020F0502020204030204" pitchFamily="34" charset="0"/>
              </a:rPr>
              <a:t>elszeparálható a fizikai világtól, nincs rá hatással</a:t>
            </a:r>
            <a:r>
              <a:rPr lang="e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Nincs </a:t>
            </a:r>
            <a:r>
              <a:rPr lang="en" sz="2200" dirty="0">
                <a:latin typeface="Calibri" panose="020F0502020204030204" pitchFamily="34" charset="0"/>
                <a:cs typeface="Calibri" panose="020F0502020204030204" pitchFamily="34" charset="0"/>
              </a:rPr>
              <a:t>következménye, mert nem komoly</a:t>
            </a:r>
            <a:r>
              <a:rPr lang="e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hu-H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Nem kötelező elolvasni, fenn lenni.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584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4126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következmények</a:t>
            </a:r>
            <a:endParaRPr/>
          </a:p>
        </p:txBody>
      </p:sp>
      <p:pic>
        <p:nvPicPr>
          <p:cNvPr id="119" name="Shape 119" descr="trolls_new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25" y="1510675"/>
            <a:ext cx="7848201" cy="348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Online bántalmazás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03648" y="1635646"/>
            <a:ext cx="6809700" cy="3112200"/>
          </a:xfrm>
        </p:spPr>
        <p:txBody>
          <a:bodyPr/>
          <a:lstStyle/>
          <a:p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kizárás, kiközösítés:</a:t>
            </a:r>
            <a:r>
              <a:rPr lang="hu-HU" sz="1900" dirty="0">
                <a:latin typeface="Calibri" panose="020F0502020204030204" pitchFamily="34" charset="0"/>
                <a:cs typeface="Calibri" panose="020F0502020204030204" pitchFamily="34" charset="0"/>
              </a:rPr>
              <a:t> offline és/vagy online </a:t>
            </a:r>
            <a:r>
              <a:rPr lang="hu-H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közösségből</a:t>
            </a:r>
          </a:p>
          <a:p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zaklatás</a:t>
            </a:r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u-HU" sz="1900" dirty="0">
                <a:latin typeface="Calibri" panose="020F0502020204030204" pitchFamily="34" charset="0"/>
                <a:cs typeface="Calibri" panose="020F0502020204030204" pitchFamily="34" charset="0"/>
              </a:rPr>
              <a:t> folyamatos e-mail, üzenet, bejelölés </a:t>
            </a:r>
            <a:r>
              <a:rPr lang="hu-H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hadjárat,</a:t>
            </a:r>
          </a:p>
          <a:p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pletykálás</a:t>
            </a:r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u-HU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hamis </a:t>
            </a:r>
            <a:r>
              <a:rPr lang="hu-HU" sz="1900" dirty="0">
                <a:latin typeface="Calibri" panose="020F0502020204030204" pitchFamily="34" charset="0"/>
                <a:cs typeface="Calibri" panose="020F0502020204030204" pitchFamily="34" charset="0"/>
              </a:rPr>
              <a:t>üzenetek, </a:t>
            </a:r>
            <a:r>
              <a:rPr lang="hu-H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tartalmak</a:t>
            </a:r>
          </a:p>
          <a:p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átverés</a:t>
            </a:r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kibeszélés: </a:t>
            </a:r>
            <a:r>
              <a:rPr lang="hu-H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szégyellt </a:t>
            </a:r>
            <a:r>
              <a:rPr lang="hu-HU" sz="1900" dirty="0">
                <a:latin typeface="Calibri" panose="020F0502020204030204" pitchFamily="34" charset="0"/>
                <a:cs typeface="Calibri" panose="020F0502020204030204" pitchFamily="34" charset="0"/>
              </a:rPr>
              <a:t>vagy titkos információ </a:t>
            </a:r>
            <a:endParaRPr lang="hu-HU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megszemélyesítés</a:t>
            </a:r>
            <a:r>
              <a:rPr lang="hu-HU" sz="19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u-HU" sz="1900" dirty="0">
                <a:latin typeface="Calibri" panose="020F0502020204030204" pitchFamily="34" charset="0"/>
                <a:cs typeface="Calibri" panose="020F0502020204030204" pitchFamily="34" charset="0"/>
              </a:rPr>
              <a:t> hamis vagy feltört </a:t>
            </a:r>
            <a:r>
              <a:rPr lang="hu-H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fiókok</a:t>
            </a:r>
          </a:p>
          <a:p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megfenyegetés: </a:t>
            </a:r>
            <a:r>
              <a:rPr lang="hu-H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kegyetlenkedő</a:t>
            </a:r>
            <a:r>
              <a:rPr lang="hu-HU" sz="1900" dirty="0">
                <a:latin typeface="Calibri" panose="020F0502020204030204" pitchFamily="34" charset="0"/>
                <a:cs typeface="Calibri" panose="020F0502020204030204" pitchFamily="34" charset="0"/>
              </a:rPr>
              <a:t>, agresszív, erőszakos </a:t>
            </a:r>
            <a:endParaRPr lang="hu-HU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eldurvuló vitázás: </a:t>
            </a:r>
            <a:r>
              <a:rPr lang="hu-H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beszélgetés </a:t>
            </a:r>
            <a:r>
              <a:rPr lang="hu-HU" sz="1900" dirty="0">
                <a:latin typeface="Calibri" panose="020F0502020204030204" pitchFamily="34" charset="0"/>
                <a:cs typeface="Calibri" panose="020F0502020204030204" pitchFamily="34" charset="0"/>
              </a:rPr>
              <a:t>vagy </a:t>
            </a:r>
            <a:r>
              <a:rPr lang="hu-H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véleményütközés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0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Segítség a bajban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03648" y="1635646"/>
            <a:ext cx="6809700" cy="3112200"/>
          </a:xfrm>
        </p:spPr>
        <p:txBody>
          <a:bodyPr/>
          <a:lstStyle/>
          <a:p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keressünk egy szövetségest, vagy legyünk mi magunk azok a bántalmazott számára</a:t>
            </a:r>
          </a:p>
          <a:p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sértő, megalázó üzenetek bizonyító erejűek, ezért azok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megőrzése, lementése fontos </a:t>
            </a:r>
          </a:p>
          <a:p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blokkolás, letiltás 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és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jelentés</a:t>
            </a:r>
          </a:p>
          <a:p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 képek, a posztok és az üzenetek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visszakereshetőek</a:t>
            </a:r>
          </a:p>
          <a:p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bántás 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viszonzása nem vezet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eredményre</a:t>
            </a:r>
          </a:p>
        </p:txBody>
      </p:sp>
    </p:spTree>
    <p:extLst>
      <p:ext uri="{BB962C8B-B14F-4D97-AF65-F5344CB8AC3E}">
        <p14:creationId xmlns:p14="http://schemas.microsoft.com/office/powerpoint/2010/main" val="46632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4126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Mégis mi az a troll?</a:t>
            </a:r>
            <a:endParaRPr/>
          </a:p>
        </p:txBody>
      </p:sp>
      <p:pic>
        <p:nvPicPr>
          <p:cNvPr id="91" name="Shape 91" descr="Cvb2nqWUsAAweO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700" y="1358275"/>
            <a:ext cx="2981174" cy="3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4126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Kulturális kitekintés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850925" y="1616475"/>
            <a:ext cx="77721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Dél Korea - nak-si </a:t>
            </a:r>
            <a:r>
              <a:rPr lang="en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(낚시)</a:t>
            </a:r>
            <a:r>
              <a:rPr lang="en" sz="11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- horgászni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Japán - tsuri </a:t>
            </a:r>
            <a:r>
              <a:rPr lang="en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(釣り) 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- halászni, félrevezetni - arashi </a:t>
            </a:r>
            <a:r>
              <a:rPr lang="en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(荒らし) </a:t>
            </a: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elpusztít (trollkodik)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Kína - bái mú (</a:t>
            </a:r>
            <a:r>
              <a:rPr lang="en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白目)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- fehér szemű vagyis vak ember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Thaiföld - krian (</a:t>
            </a:r>
            <a:r>
              <a:rPr lang="en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เกรียน</a:t>
            </a:r>
            <a:r>
              <a:rPr lang="en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)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- iskolás kisfiúk hajviselete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Sri Lanka - kireema 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(අල කිරීම)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- krumplivá változtat (szabotál)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ániásProgresszio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513</Words>
  <Application>Microsoft Office PowerPoint</Application>
  <PresentationFormat>Diavetítés a képernyőre (16:9 oldalarány)</PresentationFormat>
  <Paragraphs>82</Paragraphs>
  <Slides>14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Lora</vt:lpstr>
      <vt:lpstr>Calibri</vt:lpstr>
      <vt:lpstr>Quattrocento Sans</vt:lpstr>
      <vt:lpstr>Wingdings</vt:lpstr>
      <vt:lpstr>MániásProgresszio</vt:lpstr>
      <vt:lpstr>PowerPoint bemutató</vt:lpstr>
      <vt:lpstr>Bevezető</vt:lpstr>
      <vt:lpstr>Mi történik velünk online?</vt:lpstr>
      <vt:lpstr>És a digitális világban?</vt:lpstr>
      <vt:lpstr>A következmények</vt:lpstr>
      <vt:lpstr>Online bántalmazás</vt:lpstr>
      <vt:lpstr>Segítség a bajban</vt:lpstr>
      <vt:lpstr>Mégis mi az a troll?</vt:lpstr>
      <vt:lpstr>Kulturális kitekintés</vt:lpstr>
      <vt:lpstr>Humor vagy megalázás?</vt:lpstr>
      <vt:lpstr>Troll kisokos - a Sötét Tetrád</vt:lpstr>
      <vt:lpstr>Kiből lehet troll?</vt:lpstr>
      <vt:lpstr>Mit tehetünk?</vt:lpstr>
      <vt:lpstr>Köszönöm!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Rage</dc:creator>
  <cp:lastModifiedBy>Rage</cp:lastModifiedBy>
  <cp:revision>20</cp:revision>
  <dcterms:modified xsi:type="dcterms:W3CDTF">2018-10-03T19:06:48Z</dcterms:modified>
</cp:coreProperties>
</file>