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2"/>
  </p:sldMasterIdLst>
  <p:notesMasterIdLst>
    <p:notesMasterId r:id="rId14"/>
  </p:notesMasterIdLst>
  <p:handoutMasterIdLst>
    <p:handoutMasterId r:id="rId15"/>
  </p:handoutMasterIdLst>
  <p:sldIdLst>
    <p:sldId id="301" r:id="rId3"/>
    <p:sldId id="302" r:id="rId4"/>
    <p:sldId id="379" r:id="rId5"/>
    <p:sldId id="303" r:id="rId6"/>
    <p:sldId id="304" r:id="rId7"/>
    <p:sldId id="325" r:id="rId8"/>
    <p:sldId id="326" r:id="rId9"/>
    <p:sldId id="380" r:id="rId10"/>
    <p:sldId id="330" r:id="rId11"/>
    <p:sldId id="329" r:id="rId12"/>
    <p:sldId id="378" r:id="rId13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72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68">
          <p15:clr>
            <a:srgbClr val="A4A3A4"/>
          </p15:clr>
        </p15:guide>
        <p15:guide id="5" pos="3839">
          <p15:clr>
            <a:srgbClr val="A4A3A4"/>
          </p15:clr>
        </p15:guide>
        <p15:guide id="6" pos="768">
          <p15:clr>
            <a:srgbClr val="A4A3A4"/>
          </p15:clr>
        </p15:guide>
        <p15:guide id="7" pos="72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3875" autoAdjust="0"/>
  </p:normalViewPr>
  <p:slideViewPr>
    <p:cSldViewPr>
      <p:cViewPr varScale="1">
        <p:scale>
          <a:sx n="81" d="100"/>
          <a:sy n="81" d="100"/>
        </p:scale>
        <p:origin x="614" y="62"/>
      </p:cViewPr>
      <p:guideLst>
        <p:guide orient="horz" pos="2160"/>
        <p:guide orient="horz" pos="1072"/>
        <p:guide orient="horz" pos="3888"/>
        <p:guide orient="horz" pos="368"/>
        <p:guide pos="3839"/>
        <p:guide pos="768"/>
        <p:guide pos="729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11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hu-HU"/>
              <a:t>2018. 09. 29.</a:t>
            </a:fld>
            <a:endParaRPr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hu-HU"/>
              <a:t>2018. 09. 29.</a:t>
            </a:fld>
            <a:endParaRPr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Mintaszöveg szerkesztése</a:t>
            </a:r>
          </a:p>
          <a:p>
            <a:pPr lvl="1"/>
            <a:r>
              <a:t>Második szint</a:t>
            </a:r>
          </a:p>
          <a:p>
            <a:pPr lvl="2"/>
            <a:r>
              <a:t>Harmadik szint</a:t>
            </a:r>
          </a:p>
          <a:p>
            <a:pPr lvl="3"/>
            <a:r>
              <a:t>Negyedik szint</a:t>
            </a:r>
          </a:p>
          <a:p>
            <a:pPr lvl="4"/>
            <a:r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454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251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7251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64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Egyenes összekötő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Egyenes összekötő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Szabadkézi sokszög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noProof="0" dirty="0"/>
            </a:p>
          </p:txBody>
        </p:sp>
        <p:sp>
          <p:nvSpPr>
            <p:cNvPr id="10" name="Szabadkézi sokszög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noProof="0" dirty="0"/>
            </a:p>
          </p:txBody>
        </p:sp>
        <p:sp>
          <p:nvSpPr>
            <p:cNvPr id="11" name="Szabadkézi sokszög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noProof="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noProof="0"/>
              <a:t>Kattintson ide az alcím mintájának szerkesztéséhez</a:t>
            </a:r>
            <a:endParaRPr lang="en-US" noProof="0" dirty="0"/>
          </a:p>
        </p:txBody>
      </p:sp>
      <p:sp>
        <p:nvSpPr>
          <p:cNvPr id="22" name="Dátum helye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24" name="Dia számának hely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Egyenes összekötő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Egyenes összekötő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</p:spPr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hu-HU" noProof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  <a:endParaRPr lang="en-US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Szabadkézi sokszög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1" name="Szabadkézi sokszög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Szabadkézi sokszög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 noProof="0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noProof="0" dirty="0"/>
              <a:t>Mintaszöveg szerkesztése</a:t>
            </a:r>
          </a:p>
          <a:p>
            <a:pPr lvl="1"/>
            <a:r>
              <a:rPr lang="en-US" noProof="0" dirty="0"/>
              <a:t>Második szint</a:t>
            </a:r>
          </a:p>
          <a:p>
            <a:pPr lvl="2"/>
            <a:r>
              <a:rPr lang="en-US" noProof="0" dirty="0"/>
              <a:t>Harmadik szint</a:t>
            </a:r>
          </a:p>
          <a:p>
            <a:pPr lvl="3"/>
            <a:r>
              <a:rPr lang="en-US" noProof="0" dirty="0"/>
              <a:t>Negyedik szint</a:t>
            </a:r>
          </a:p>
          <a:p>
            <a:pPr lvl="4"/>
            <a:r>
              <a:rPr lang="en-US" noProof="0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noProof="0"/>
              <a:t>Budapest, 2017</a:t>
            </a:r>
            <a:endParaRPr lang="en-US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Security Awareness Training EXTENDED</a:t>
            </a:r>
            <a:endParaRPr lang="en-US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>
            <a:extLst>
              <a:ext uri="{FF2B5EF4-FFF2-40B4-BE49-F238E27FC236}">
                <a16:creationId xmlns:a16="http://schemas.microsoft.com/office/drawing/2014/main" id="{ECDC8C3A-3FD0-4FD1-8C1A-1E829F178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176" y="2852936"/>
            <a:ext cx="8735325" cy="1752600"/>
          </a:xfrm>
        </p:spPr>
        <p:txBody>
          <a:bodyPr/>
          <a:lstStyle/>
          <a:p>
            <a:r>
              <a:rPr lang="hu-HU" dirty="0"/>
              <a:t>Andrea Zengő – CISO Black Cell KFT</a:t>
            </a:r>
          </a:p>
          <a:p>
            <a:r>
              <a:rPr lang="hu-HU" dirty="0"/>
              <a:t>CISA, CISM, CISSP, CEH</a:t>
            </a:r>
          </a:p>
          <a:p>
            <a:endParaRPr lang="hu-HU" dirty="0"/>
          </a:p>
          <a:p>
            <a:r>
              <a:rPr lang="hu-HU" dirty="0"/>
              <a:t>WITSEC – alapító és elnök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F406428B-5B0E-46F5-AF38-3FADB98A5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Mit csinál a főnök, miközben mi SOC-</a:t>
            </a:r>
            <a:r>
              <a:rPr lang="hu-HU" b="1" dirty="0" err="1"/>
              <a:t>unk</a:t>
            </a:r>
            <a:r>
              <a:rPr lang="hu-HU" b="1" dirty="0"/>
              <a:t>?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BF5473A9-242C-4F3A-8296-2FEB8FA44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30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 GAMES – </a:t>
            </a:r>
            <a:r>
              <a:rPr lang="hu-HU" dirty="0"/>
              <a:t>a következő szint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884" y="1787815"/>
            <a:ext cx="8352159" cy="4305482"/>
          </a:xfrm>
        </p:spPr>
        <p:txBody>
          <a:bodyPr>
            <a:normAutofit fontScale="77500" lnSpcReduction="20000"/>
          </a:bodyPr>
          <a:lstStyle/>
          <a:p>
            <a:pPr marL="285750" indent="-285750"/>
            <a:r>
              <a:rPr lang="hu-HU" b="1" dirty="0"/>
              <a:t>Kulcsszó</a:t>
            </a:r>
            <a:r>
              <a:rPr lang="en-US" b="1" dirty="0"/>
              <a:t>: </a:t>
            </a:r>
            <a:r>
              <a:rPr lang="hu-HU" b="1" dirty="0"/>
              <a:t>JÁTSZ és FEJLŐDJ</a:t>
            </a:r>
            <a:endParaRPr lang="en-US" b="1" dirty="0"/>
          </a:p>
          <a:p>
            <a:pPr marL="285750" indent="-285750"/>
            <a:endParaRPr lang="en-US" b="1" dirty="0"/>
          </a:p>
          <a:p>
            <a:pPr marL="285750" indent="-285750"/>
            <a:r>
              <a:rPr lang="hu-HU" b="1" dirty="0"/>
              <a:t>Éles tesztelés a csapatoknak és a menedzsmentnek</a:t>
            </a:r>
            <a:endParaRPr lang="en-US" b="1" dirty="0"/>
          </a:p>
          <a:p>
            <a:pPr marL="285750" indent="-285750"/>
            <a:endParaRPr lang="en-US" b="1" dirty="0"/>
          </a:p>
          <a:p>
            <a:pPr marL="285750" indent="-285750"/>
            <a:r>
              <a:rPr lang="hu-HU" b="1" dirty="0"/>
              <a:t>Jól megtervezett forgatókönyvek mentén szimulált támadások</a:t>
            </a:r>
            <a:endParaRPr lang="en-US" b="1" dirty="0"/>
          </a:p>
          <a:p>
            <a:pPr marL="285750" indent="-285750"/>
            <a:r>
              <a:rPr lang="hu-HU" b="1" dirty="0"/>
              <a:t>Valódi tesztje az incidens választervnek</a:t>
            </a:r>
            <a:endParaRPr lang="en-US" b="1" dirty="0"/>
          </a:p>
          <a:p>
            <a:pPr marL="285750" indent="-285750"/>
            <a:r>
              <a:rPr lang="hu-HU" b="1" dirty="0"/>
              <a:t>Csapatok felkészítése</a:t>
            </a:r>
          </a:p>
          <a:p>
            <a:pPr marL="285750" indent="-285750"/>
            <a:endParaRPr lang="hu-HU" b="1" dirty="0"/>
          </a:p>
          <a:p>
            <a:pPr marL="285750" indent="-285750"/>
            <a:r>
              <a:rPr lang="hu-HU" b="1" dirty="0"/>
              <a:t>CEO szerepe: Háborúban átadja a kormányrudat a válságteam vezetőjének. </a:t>
            </a:r>
          </a:p>
          <a:p>
            <a:pPr marL="285750" indent="-285750"/>
            <a:endParaRPr lang="en-US" b="1" dirty="0"/>
          </a:p>
          <a:p>
            <a:pPr marL="285750" indent="-285750"/>
            <a:endParaRPr lang="en-US" b="1" dirty="0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E848DAE8-EE78-44B9-9DE1-DDAAB23D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10</a:t>
            </a:fld>
            <a:endParaRPr lang="en-US" noProof="0" dirty="0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B7144C01-7D3E-4821-A0DE-A157E9517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7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975" y="1032079"/>
            <a:ext cx="2259348" cy="3539966"/>
          </a:xfrm>
        </p:spPr>
      </p:pic>
      <p:sp>
        <p:nvSpPr>
          <p:cNvPr id="11" name="TextBox 10"/>
          <p:cNvSpPr txBox="1"/>
          <p:nvPr/>
        </p:nvSpPr>
        <p:spPr>
          <a:xfrm>
            <a:off x="2494012" y="2481324"/>
            <a:ext cx="53279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600" dirty="0"/>
              <a:t>Kérdések?</a:t>
            </a:r>
            <a:endParaRPr lang="en-US" sz="6600" dirty="0"/>
          </a:p>
        </p:txBody>
      </p:sp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8844BD2B-AE21-4346-9913-E1EE0EEE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11</a:t>
            </a:fld>
            <a:endParaRPr lang="en-US" noProof="0" dirty="0"/>
          </a:p>
        </p:txBody>
      </p:sp>
      <p:pic>
        <p:nvPicPr>
          <p:cNvPr id="7" name="Kép 9">
            <a:extLst>
              <a:ext uri="{FF2B5EF4-FFF2-40B4-BE49-F238E27FC236}">
                <a16:creationId xmlns:a16="http://schemas.microsoft.com/office/drawing/2014/main" id="{92F84FB7-DD88-334B-8EA8-F28AA01520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3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CEO és az IT Biztonság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Miért nem értik egymást?</a:t>
            </a:r>
            <a:endParaRPr lang="en-US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B45517F5-75A3-44BC-AE9C-399AE96151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190" y="5809828"/>
            <a:ext cx="1905000" cy="571500"/>
          </a:xfrm>
          <a:prstGeom prst="rect">
            <a:avLst/>
          </a:prstGeom>
        </p:spPr>
      </p:pic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BF599610-A1F7-4D84-9C83-74E2F351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8281" y="6381328"/>
            <a:ext cx="1015735" cy="365125"/>
          </a:xfrm>
        </p:spPr>
        <p:txBody>
          <a:bodyPr/>
          <a:lstStyle/>
          <a:p>
            <a:fld id="{C014DD1E-5D91-48A3-AD6D-45FBA980D106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1563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Fenyegetés mindenfelé?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225" y="1700809"/>
            <a:ext cx="8352159" cy="4752528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hu-HU" b="1" dirty="0"/>
              <a:t> Már megint egy rakás új törvény, elvárás (GDPR, PSD2, stb.) - Sebaj, megoldják a jogászok. </a:t>
            </a:r>
          </a:p>
          <a:p>
            <a:pPr marL="0" indent="0"/>
            <a:r>
              <a:rPr lang="hu-HU" b="1" dirty="0"/>
              <a:t> Zsarolóvírus? Nulladik nap? Ki érti ezt… - Erre van a Biztonsági részleg. Most vettünk új backup rendszert.</a:t>
            </a:r>
          </a:p>
          <a:p>
            <a:pPr marL="0" indent="0"/>
            <a:r>
              <a:rPr lang="hu-HU" b="1" dirty="0"/>
              <a:t> </a:t>
            </a:r>
            <a:r>
              <a:rPr lang="hu-HU" b="1" dirty="0" err="1"/>
              <a:t>Blockchain</a:t>
            </a:r>
            <a:r>
              <a:rPr lang="hu-HU" b="1" dirty="0"/>
              <a:t> – ebből üzleti haszon lehet! Hol itt a fenyegetés?</a:t>
            </a:r>
          </a:p>
          <a:p>
            <a:pPr marL="0" indent="0"/>
            <a:r>
              <a:rPr lang="hu-HU" b="1" dirty="0"/>
              <a:t> Mesterséges intelligencia (AI) és gépi tanulás (ML) vírusok gyártásra? - Van víruskergető, ezért fizetjük!</a:t>
            </a:r>
          </a:p>
          <a:p>
            <a:pPr marL="0" indent="0"/>
            <a:r>
              <a:rPr lang="hu-HU" b="1" dirty="0"/>
              <a:t> Internet of </a:t>
            </a:r>
            <a:r>
              <a:rPr lang="hu-HU" b="1" dirty="0" err="1"/>
              <a:t>Things</a:t>
            </a:r>
            <a:r>
              <a:rPr lang="hu-HU" b="1" dirty="0"/>
              <a:t> (</a:t>
            </a:r>
            <a:r>
              <a:rPr lang="hu-HU" b="1" dirty="0" err="1"/>
              <a:t>IoT</a:t>
            </a:r>
            <a:r>
              <a:rPr lang="hu-HU" b="1" dirty="0"/>
              <a:t>) és a „hozd a cuccot”! (BYOD) -  Remek, nem kell céges gép meg telefon, spórolunk!</a:t>
            </a:r>
          </a:p>
          <a:p>
            <a:pPr marL="0" indent="0"/>
            <a:r>
              <a:rPr lang="hu-HU" b="1" dirty="0"/>
              <a:t> EZ MIND KÖLTSÉG. HOL A HASZON?</a:t>
            </a:r>
          </a:p>
          <a:p>
            <a:pPr marL="0" indent="0"/>
            <a:r>
              <a:rPr lang="hu-HU" b="1" dirty="0"/>
              <a:t> Egy szót se értek abból amit a C(I)SO mond.</a:t>
            </a:r>
          </a:p>
          <a:p>
            <a:pPr marL="0" indent="0"/>
            <a:endParaRPr lang="en-US" b="1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3A0950AE-1E66-44DF-BE41-51D80CF61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BE84B7D7-492D-449A-8B70-99011631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5262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Hol is a helye a biztonságnak egy szervezetben?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8883" y="1610415"/>
            <a:ext cx="8784976" cy="4338865"/>
          </a:xfrm>
        </p:spPr>
        <p:txBody>
          <a:bodyPr>
            <a:normAutofit fontScale="85000" lnSpcReduction="20000"/>
          </a:bodyPr>
          <a:lstStyle/>
          <a:p>
            <a:r>
              <a:rPr lang="hu-HU" b="1" dirty="0"/>
              <a:t>ÜZLET</a:t>
            </a:r>
            <a:r>
              <a:rPr lang="en-US" b="1" dirty="0"/>
              <a:t> – IT – </a:t>
            </a:r>
            <a:r>
              <a:rPr lang="hu-HU" b="1" dirty="0"/>
              <a:t>BIZTONSÁG</a:t>
            </a:r>
            <a:r>
              <a:rPr lang="en-US" b="1" dirty="0"/>
              <a:t> </a:t>
            </a:r>
            <a:r>
              <a:rPr lang="hu-HU" b="1" dirty="0"/>
              <a:t>háromszöge</a:t>
            </a:r>
            <a:endParaRPr lang="en-US" b="1" dirty="0"/>
          </a:p>
          <a:p>
            <a:r>
              <a:rPr lang="hu-HU" b="1" dirty="0"/>
              <a:t>Kockázatkezelés, üzleti hatáselemzés (RA, BIA)</a:t>
            </a:r>
            <a:endParaRPr lang="en-US" b="1" dirty="0"/>
          </a:p>
          <a:p>
            <a:r>
              <a:rPr lang="hu-HU" b="1" dirty="0"/>
              <a:t>Stratégiák összehangolása</a:t>
            </a:r>
          </a:p>
          <a:p>
            <a:endParaRPr lang="en-US" b="1" dirty="0"/>
          </a:p>
          <a:p>
            <a:r>
              <a:rPr lang="en-US" b="1" dirty="0"/>
              <a:t>C(I)SO </a:t>
            </a:r>
            <a:r>
              <a:rPr lang="hu-HU" b="1" dirty="0"/>
              <a:t>helye a szervezeten belül</a:t>
            </a:r>
            <a:endParaRPr lang="en-US" b="1" dirty="0"/>
          </a:p>
          <a:p>
            <a:r>
              <a:rPr lang="hu-HU" b="1" dirty="0"/>
              <a:t>Kiszervezés, mint opció?</a:t>
            </a:r>
          </a:p>
          <a:p>
            <a:endParaRPr lang="hu-HU" b="1" dirty="0"/>
          </a:p>
          <a:p>
            <a:r>
              <a:rPr lang="hu-HU" b="1" dirty="0"/>
              <a:t>Proaktív koncepció – CTI és kockázatkezelés</a:t>
            </a:r>
          </a:p>
          <a:p>
            <a:r>
              <a:rPr lang="hu-HU" b="1" dirty="0"/>
              <a:t>Régi „tradicionális” és új, „következő generációs” fenyegetések</a:t>
            </a:r>
            <a:endParaRPr lang="en-US" b="1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20247148-711D-4FC4-BB30-632E9DFBD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3EA63FD-3403-4567-980D-475D16496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8346" y="6410225"/>
            <a:ext cx="1015735" cy="365125"/>
          </a:xfrm>
        </p:spPr>
        <p:txBody>
          <a:bodyPr/>
          <a:lstStyle/>
          <a:p>
            <a:fld id="{C014DD1E-5D91-48A3-AD6D-45FBA980D106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077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246356"/>
            <a:ext cx="10360501" cy="1223963"/>
          </a:xfrm>
        </p:spPr>
        <p:txBody>
          <a:bodyPr/>
          <a:lstStyle/>
          <a:p>
            <a:r>
              <a:rPr lang="en-US" dirty="0"/>
              <a:t>CEO </a:t>
            </a:r>
            <a:r>
              <a:rPr lang="hu-HU" dirty="0"/>
              <a:t>szerepe a Biztonság területén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225" y="1700809"/>
            <a:ext cx="8352159" cy="4752528"/>
          </a:xfrm>
        </p:spPr>
        <p:txBody>
          <a:bodyPr>
            <a:normAutofit fontScale="85000" lnSpcReduction="20000"/>
          </a:bodyPr>
          <a:lstStyle/>
          <a:p>
            <a:pPr marL="0" indent="0"/>
            <a:r>
              <a:rPr lang="hu-HU" b="1" dirty="0"/>
              <a:t> Felelősség a teljes cégért, minden területéért (</a:t>
            </a:r>
            <a:r>
              <a:rPr lang="en-US" b="1" dirty="0"/>
              <a:t>Ultimate responsibility</a:t>
            </a:r>
            <a:r>
              <a:rPr lang="hu-HU" b="1" dirty="0"/>
              <a:t>)</a:t>
            </a:r>
            <a:endParaRPr lang="en-US" b="1" dirty="0"/>
          </a:p>
          <a:p>
            <a:pPr marL="0" indent="0"/>
            <a:r>
              <a:rPr lang="hu-HU" b="1" dirty="0"/>
              <a:t> Elkötelezettség az IT Biztonsághoz (</a:t>
            </a:r>
            <a:r>
              <a:rPr lang="en-US" b="1" dirty="0"/>
              <a:t>Commitment to Security</a:t>
            </a:r>
            <a:r>
              <a:rPr lang="hu-HU" b="1" dirty="0"/>
              <a:t>)</a:t>
            </a:r>
            <a:endParaRPr lang="en-US" b="1" dirty="0"/>
          </a:p>
          <a:p>
            <a:pPr marL="0" indent="0"/>
            <a:r>
              <a:rPr lang="hu-HU" b="1" dirty="0"/>
              <a:t> Példamutató magatartás (</a:t>
            </a:r>
            <a:r>
              <a:rPr lang="en-US" b="1" dirty="0"/>
              <a:t>Lead by example</a:t>
            </a:r>
            <a:r>
              <a:rPr lang="hu-HU" b="1" dirty="0"/>
              <a:t>)</a:t>
            </a:r>
            <a:endParaRPr lang="en-US" b="1" dirty="0"/>
          </a:p>
          <a:p>
            <a:pPr marL="0" indent="0"/>
            <a:endParaRPr lang="en-US" b="1" dirty="0"/>
          </a:p>
          <a:p>
            <a:pPr marL="0" indent="0"/>
            <a:r>
              <a:rPr lang="hu-HU" b="1" dirty="0"/>
              <a:t> Megérteni, támogatni a folyamatokat és döntést hozni (</a:t>
            </a:r>
            <a:r>
              <a:rPr lang="en-US" b="1" dirty="0"/>
              <a:t>Supporting the processes and decision</a:t>
            </a:r>
            <a:r>
              <a:rPr lang="hu-HU" b="1" dirty="0"/>
              <a:t>)</a:t>
            </a:r>
          </a:p>
          <a:p>
            <a:pPr marL="0" indent="0"/>
            <a:r>
              <a:rPr lang="hu-HU" b="1" dirty="0"/>
              <a:t> Eszközöket és embereket biztosítani (</a:t>
            </a:r>
            <a:r>
              <a:rPr lang="hu-HU" b="1" dirty="0" err="1"/>
              <a:t>Resources</a:t>
            </a:r>
            <a:r>
              <a:rPr lang="hu-HU" b="1" dirty="0"/>
              <a:t>)</a:t>
            </a:r>
          </a:p>
          <a:p>
            <a:pPr marL="0" indent="0"/>
            <a:endParaRPr lang="hu-HU" b="1" dirty="0"/>
          </a:p>
          <a:p>
            <a:pPr marL="0" indent="0"/>
            <a:r>
              <a:rPr lang="hu-HU" b="1" dirty="0"/>
              <a:t> A megfelelőség helyett a biztonságosság legyen a cél (</a:t>
            </a:r>
            <a:r>
              <a:rPr lang="en-US" b="1" dirty="0"/>
              <a:t>Compliancy &lt;&gt; Security</a:t>
            </a:r>
            <a:r>
              <a:rPr lang="hu-HU" b="1" dirty="0"/>
              <a:t>)</a:t>
            </a:r>
            <a:endParaRPr lang="en-US" b="1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3A0950AE-1E66-44DF-BE41-51D80CF61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BE84B7D7-492D-449A-8B70-99011631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678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SOC-on innen és túl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Incidensek észlelése</a:t>
            </a:r>
            <a:endParaRPr lang="en-US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18AC0B8-D2D8-4770-BA33-AC7A0E79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6</a:t>
            </a:fld>
            <a:endParaRPr lang="en-US" noProof="0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EAA996DA-1139-4CAD-B52D-BD05D24E8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9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Minek nekünk SOC?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884" y="1772816"/>
            <a:ext cx="9001000" cy="4583536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/>
              <a:t>Van már nekünk IT Monitoring. (NOC / </a:t>
            </a:r>
            <a:r>
              <a:rPr lang="hu-HU" b="1" dirty="0" err="1"/>
              <a:t>Application</a:t>
            </a:r>
            <a:r>
              <a:rPr lang="hu-HU" b="1" dirty="0"/>
              <a:t> / Service)</a:t>
            </a:r>
          </a:p>
          <a:p>
            <a:endParaRPr lang="hu-HU" b="1" dirty="0"/>
          </a:p>
          <a:p>
            <a:r>
              <a:rPr lang="hu-HU" b="1" dirty="0"/>
              <a:t>Vannak </a:t>
            </a:r>
            <a:r>
              <a:rPr lang="hu-HU" b="1" dirty="0" err="1"/>
              <a:t>logok</a:t>
            </a:r>
            <a:r>
              <a:rPr lang="hu-HU" b="1" dirty="0"/>
              <a:t> – itt-ott.</a:t>
            </a:r>
          </a:p>
          <a:p>
            <a:r>
              <a:rPr lang="hu-HU" b="1" dirty="0"/>
              <a:t>Minden rendszer küld riasztást.</a:t>
            </a:r>
          </a:p>
          <a:p>
            <a:r>
              <a:rPr lang="hu-HU" b="1" dirty="0"/>
              <a:t>SIEM nem elég?</a:t>
            </a:r>
          </a:p>
          <a:p>
            <a:endParaRPr lang="hu-HU" b="1" dirty="0"/>
          </a:p>
          <a:p>
            <a:r>
              <a:rPr lang="hu-HU" b="1" dirty="0"/>
              <a:t>Diverzifikált szervezet – Hogyan kapcsoljuk be a SOC-ot, egyéb folyamatainkba?</a:t>
            </a:r>
          </a:p>
          <a:p>
            <a:endParaRPr lang="en-US" b="1" dirty="0"/>
          </a:p>
          <a:p>
            <a:r>
              <a:rPr lang="hu-HU" b="1" dirty="0"/>
              <a:t>NEM MINDENKI ÉRETT RÁ, de hogyan váljunk azzá?</a:t>
            </a:r>
            <a:endParaRPr lang="en-US" b="1" dirty="0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C35A4BA5-6F9B-4111-B0B5-74FD222B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7</a:t>
            </a:fld>
            <a:endParaRPr lang="en-US" noProof="0" dirty="0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90C62FEF-A8CC-44CA-BF72-6E6588365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78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Security</a:t>
            </a:r>
            <a:r>
              <a:rPr lang="hu-HU" dirty="0"/>
              <a:t> </a:t>
            </a:r>
            <a:r>
              <a:rPr lang="hu-HU" dirty="0" err="1"/>
              <a:t>Operation</a:t>
            </a:r>
            <a:r>
              <a:rPr lang="hu-HU" dirty="0"/>
              <a:t> Center - SOC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884" y="1772816"/>
            <a:ext cx="9001000" cy="4583536"/>
          </a:xfrm>
        </p:spPr>
        <p:txBody>
          <a:bodyPr>
            <a:normAutofit lnSpcReduction="10000"/>
          </a:bodyPr>
          <a:lstStyle/>
          <a:p>
            <a:r>
              <a:rPr lang="hu-HU" b="1" dirty="0"/>
              <a:t>Kulcsszó</a:t>
            </a:r>
            <a:r>
              <a:rPr lang="en-US" b="1" dirty="0"/>
              <a:t>: </a:t>
            </a:r>
            <a:r>
              <a:rPr lang="hu-HU" b="1" dirty="0"/>
              <a:t>FELISMERNI</a:t>
            </a:r>
            <a:endParaRPr lang="en-US" b="1" dirty="0"/>
          </a:p>
          <a:p>
            <a:r>
              <a:rPr lang="hu-HU" b="1" dirty="0"/>
              <a:t>Belső vagy külső SOC megoldások</a:t>
            </a:r>
            <a:endParaRPr lang="en-US" b="1" dirty="0"/>
          </a:p>
          <a:p>
            <a:pPr lvl="1"/>
            <a:r>
              <a:rPr lang="en-US" b="1" dirty="0"/>
              <a:t>Tier 1 </a:t>
            </a:r>
            <a:r>
              <a:rPr lang="hu-HU" b="1" dirty="0"/>
              <a:t>– dolga, hogy felismerje, mi történik, menedzselje és eszkalálja</a:t>
            </a:r>
            <a:endParaRPr lang="en-US" b="1" dirty="0"/>
          </a:p>
          <a:p>
            <a:pPr lvl="1"/>
            <a:r>
              <a:rPr lang="en-US" b="1" dirty="0"/>
              <a:t>Tier 2 </a:t>
            </a:r>
            <a:r>
              <a:rPr lang="hu-HU" b="1" dirty="0"/>
              <a:t>– dolga a biztonsági incidens kezelése, megoldása vagy magasabb szintre eszkalálása</a:t>
            </a:r>
            <a:endParaRPr lang="en-US" b="1" dirty="0"/>
          </a:p>
          <a:p>
            <a:pPr lvl="1"/>
            <a:r>
              <a:rPr lang="en-US" b="1" dirty="0"/>
              <a:t>Tier 3 </a:t>
            </a:r>
            <a:r>
              <a:rPr lang="hu-HU" b="1" dirty="0"/>
              <a:t>– dolga a vizsgálat lefolytatása, incidens utáni feladatok ellátása</a:t>
            </a:r>
            <a:endParaRPr lang="en-US" b="1" dirty="0"/>
          </a:p>
          <a:p>
            <a:pPr lvl="1"/>
            <a:r>
              <a:rPr lang="en-US" b="1" dirty="0"/>
              <a:t>SOC </a:t>
            </a:r>
            <a:r>
              <a:rPr lang="hu-HU" b="1" dirty="0"/>
              <a:t>menedzser</a:t>
            </a:r>
            <a:r>
              <a:rPr lang="en-US" b="1" dirty="0"/>
              <a:t> – </a:t>
            </a:r>
            <a:r>
              <a:rPr lang="hu-HU" b="1" dirty="0"/>
              <a:t>koordinálja és menedzseli a SOC-ot</a:t>
            </a:r>
          </a:p>
          <a:p>
            <a:r>
              <a:rPr lang="hu-HU" b="1" dirty="0"/>
              <a:t>USE CASE definíciók, ismerd és értsd a rendszereidet</a:t>
            </a:r>
          </a:p>
          <a:p>
            <a:r>
              <a:rPr lang="hu-HU" b="1" dirty="0"/>
              <a:t>CEO Szerepe: Lehetővé teszi és támogatja a kialakítását</a:t>
            </a:r>
            <a:endParaRPr lang="en-US" b="1" dirty="0"/>
          </a:p>
          <a:p>
            <a:endParaRPr lang="hu-HU" b="1" dirty="0"/>
          </a:p>
          <a:p>
            <a:endParaRPr lang="hu-HU" b="1" dirty="0"/>
          </a:p>
          <a:p>
            <a:endParaRPr lang="hu-HU" b="1" dirty="0"/>
          </a:p>
          <a:p>
            <a:pPr marL="0" indent="0"/>
            <a:endParaRPr lang="en-US" sz="1400" dirty="0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C35A4BA5-6F9B-4111-B0B5-74FD222B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8</a:t>
            </a:fld>
            <a:endParaRPr lang="en-US" noProof="0" dirty="0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90C62FEF-A8CC-44CA-BF72-6E6588365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TABLE TOP EXERCISES (TTX)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884" y="1656486"/>
            <a:ext cx="8784976" cy="482453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hu-HU" b="1" dirty="0"/>
              <a:t>Kulcsszó</a:t>
            </a:r>
            <a:r>
              <a:rPr lang="en-US" b="1" dirty="0"/>
              <a:t>: </a:t>
            </a:r>
            <a:r>
              <a:rPr lang="hu-HU" b="1" dirty="0"/>
              <a:t>DEFINIÁLD ÉS SZIGORÚAN KÖVESD</a:t>
            </a:r>
            <a:endParaRPr lang="en-US" b="1" dirty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en-US" b="1" dirty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hu-HU" b="1" dirty="0"/>
              <a:t>Döntéseink hatással lehetnek</a:t>
            </a:r>
            <a:r>
              <a:rPr lang="en-US" b="1" dirty="0"/>
              <a:t>:</a:t>
            </a:r>
          </a:p>
          <a:p>
            <a:pPr lvl="1">
              <a:spcBef>
                <a:spcPts val="0"/>
              </a:spcBef>
            </a:pPr>
            <a:r>
              <a:rPr lang="hu-HU" b="1" dirty="0"/>
              <a:t>Szolgáltatásokra</a:t>
            </a:r>
            <a:endParaRPr lang="en-US" b="1" dirty="0"/>
          </a:p>
          <a:p>
            <a:pPr lvl="1">
              <a:spcBef>
                <a:spcPts val="0"/>
              </a:spcBef>
            </a:pPr>
            <a:r>
              <a:rPr lang="hu-HU" b="1" dirty="0"/>
              <a:t>Vevőinkre</a:t>
            </a:r>
            <a:endParaRPr lang="en-US" b="1" dirty="0"/>
          </a:p>
          <a:p>
            <a:pPr lvl="1">
              <a:spcBef>
                <a:spcPts val="0"/>
              </a:spcBef>
            </a:pPr>
            <a:r>
              <a:rPr lang="hu-HU" b="1" dirty="0"/>
              <a:t>Bevételünkre</a:t>
            </a:r>
            <a:endParaRPr lang="en-US" b="1" dirty="0"/>
          </a:p>
          <a:p>
            <a:pPr lvl="1">
              <a:spcBef>
                <a:spcPts val="0"/>
              </a:spcBef>
            </a:pPr>
            <a:r>
              <a:rPr lang="hu-HU" b="1" dirty="0"/>
              <a:t>Reputációnkra</a:t>
            </a:r>
            <a:endParaRPr lang="en-US" b="1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r>
              <a:rPr lang="hu-HU" b="1" dirty="0"/>
              <a:t>Készüljünk fel</a:t>
            </a:r>
            <a:r>
              <a:rPr lang="en-US" b="1" dirty="0"/>
              <a:t>:</a:t>
            </a:r>
          </a:p>
          <a:p>
            <a:pPr lvl="1">
              <a:spcBef>
                <a:spcPts val="0"/>
              </a:spcBef>
            </a:pPr>
            <a:r>
              <a:rPr lang="hu-HU" b="1" dirty="0"/>
              <a:t>Különböző szituációkhoz tartozó forgatókönyvekkel</a:t>
            </a:r>
          </a:p>
          <a:p>
            <a:pPr lvl="1">
              <a:spcBef>
                <a:spcPts val="0"/>
              </a:spcBef>
            </a:pPr>
            <a:r>
              <a:rPr lang="hu-HU" b="1" dirty="0"/>
              <a:t>Legalább évente, de inkább gyakrabban értékeljük őket</a:t>
            </a:r>
            <a:endParaRPr lang="en-US" b="1" dirty="0"/>
          </a:p>
          <a:p>
            <a:pPr lvl="1">
              <a:spcBef>
                <a:spcPts val="0"/>
              </a:spcBef>
            </a:pPr>
            <a:r>
              <a:rPr lang="hu-HU" b="1" dirty="0"/>
              <a:t>Az előkészített folyamatok és döntések segítenek elkerülni az ad-hoc menedzsmentet</a:t>
            </a:r>
            <a:endParaRPr lang="en-US" b="1" dirty="0"/>
          </a:p>
          <a:p>
            <a:pPr lvl="1">
              <a:spcBef>
                <a:spcPts val="0"/>
              </a:spcBef>
            </a:pPr>
            <a:endParaRPr lang="hu-HU" b="1" dirty="0"/>
          </a:p>
          <a:p>
            <a:pPr>
              <a:spcBef>
                <a:spcPts val="0"/>
              </a:spcBef>
            </a:pPr>
            <a:r>
              <a:rPr lang="hu-HU" b="1" dirty="0"/>
              <a:t>CEO feladata: esetleg részt vesz, de nem ő vezeti, eredményekről tájékozódik</a:t>
            </a:r>
            <a:endParaRPr lang="en-US" b="1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35B31D1-DF10-4937-B3D1-0D86670AA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n-US" noProof="0" smtClean="0"/>
              <a:t>9</a:t>
            </a:fld>
            <a:endParaRPr lang="en-US" noProof="0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0DEB3642-60F7-4483-B592-B2DAE4581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860" y="6021288"/>
            <a:ext cx="19050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4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h_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Tech_16x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Tech_16x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Tech_16x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85D49CD-E250-49F2-832A-47F73F5814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Hármas áramkört ábrázoló bemutató (szélesvásznú)</Template>
  <TotalTime>0</TotalTime>
  <Words>565</Words>
  <Application>Microsoft Office PowerPoint</Application>
  <PresentationFormat>Custom</PresentationFormat>
  <Paragraphs>98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Tech_16x9</vt:lpstr>
      <vt:lpstr>Mit csinál a főnök, miközben mi SOC-unk?</vt:lpstr>
      <vt:lpstr>CEO és az IT Biztonság</vt:lpstr>
      <vt:lpstr>Fenyegetés mindenfelé?</vt:lpstr>
      <vt:lpstr>Hol is a helye a biztonságnak egy szervezetben?</vt:lpstr>
      <vt:lpstr>CEO szerepe a Biztonság területén</vt:lpstr>
      <vt:lpstr>SOC-on innen és túl</vt:lpstr>
      <vt:lpstr>Minek nekünk SOC?</vt:lpstr>
      <vt:lpstr>Security Operation Center - SOC</vt:lpstr>
      <vt:lpstr>TABLE TOP EXERCISES (TTX)</vt:lpstr>
      <vt:lpstr>WAR GAMES – a következő szint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2016-11-02T11:11:45Z</dcterms:created>
  <dcterms:modified xsi:type="dcterms:W3CDTF">2018-10-04T05:50:25Z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TC027879909991</vt:lpwstr>
  </property>
</Properties>
</file>