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9" r:id="rId3"/>
    <p:sldId id="261" r:id="rId4"/>
    <p:sldId id="265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0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45B5B-35E9-498A-9A4B-EE52E51B3B6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D565-96F9-4327-9B07-D2200FA1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039" y="3846136"/>
            <a:ext cx="11085921" cy="115326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000" b="1" cap="none" spc="0">
                <a:ln/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5028186"/>
            <a:ext cx="9144000" cy="819624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90551360-A94F-4BB7-B5AF-1D08F2D557BD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0E9D24EE-3446-4818-A55C-EE214B9E9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8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1pPr>
            <a:lvl2pPr>
              <a:defRPr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2pPr>
            <a:lvl3pPr>
              <a:defRPr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3pPr>
            <a:lvl4pPr>
              <a:defRPr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4pPr>
            <a:lvl5pPr>
              <a:defRPr>
                <a:solidFill>
                  <a:schemeClr val="accent3">
                    <a:lumMod val="60000"/>
                    <a:lumOff val="4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90551360-A94F-4BB7-B5AF-1D08F2D557BD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0E9D24EE-3446-4818-A55C-EE214B9E9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8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lang="en-US" sz="5400" b="1" cap="none" spc="0" dirty="0">
                <a:ln/>
                <a:solidFill>
                  <a:schemeClr val="accent3"/>
                </a:solidFill>
                <a:effectLst/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lang="en-US" sz="4000" b="1" cap="none" spc="0" dirty="0" smtClean="0">
                <a:ln/>
                <a:solidFill>
                  <a:srgbClr val="BCA99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90551360-A94F-4BB7-B5AF-1D08F2D557BD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0E9D24EE-3446-4818-A55C-EE214B9E9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51360-A94F-4BB7-B5AF-1D08F2D557B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24EE-3446-4818-A55C-EE214B9E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41299-6D97-4514-B559-DBFB0AE01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51" y="2995165"/>
            <a:ext cx="11156355" cy="1689587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 a hálózatra, biztonságra, meg mindenre: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8A0B07-CBC6-4EF1-AEB2-0CA436AF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415" y="4684752"/>
            <a:ext cx="9144000" cy="1655762"/>
          </a:xfrm>
        </p:spPr>
        <p:txBody>
          <a:bodyPr/>
          <a:lstStyle/>
          <a:p>
            <a:r>
              <a:rPr lang="hu-HU" dirty="0" err="1" smtClean="0"/>
              <a:t>Pamuláné</a:t>
            </a:r>
            <a:r>
              <a:rPr lang="hu-HU" dirty="0" smtClean="0"/>
              <a:t> Dr. Borbély Éva</a:t>
            </a:r>
          </a:p>
          <a:p>
            <a:r>
              <a:rPr lang="hu-HU" dirty="0" smtClean="0"/>
              <a:t>OTP Faktoring</a:t>
            </a:r>
            <a:endParaRPr lang="hu-HU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137A3EF8-F4CD-479B-9F53-EA4B1139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5" y="198798"/>
            <a:ext cx="8176180" cy="30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-213360" y="4838066"/>
            <a:ext cx="10997242" cy="1066860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é</a:t>
            </a:r>
            <a:r>
              <a:rPr lang="hu-HU" dirty="0" smtClean="0">
                <a:solidFill>
                  <a:schemeClr val="bg1"/>
                </a:solidFill>
              </a:rPr>
              <a:t>s </a:t>
            </a:r>
            <a:r>
              <a:rPr lang="hu-HU" dirty="0" smtClean="0">
                <a:solidFill>
                  <a:schemeClr val="bg1"/>
                </a:solidFill>
              </a:rPr>
              <a:t>a 7. napon….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2038931"/>
            <a:ext cx="2438400" cy="25527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072460" y="869167"/>
            <a:ext cx="6721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Köszönöm a figyelmet!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3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872" y="194173"/>
            <a:ext cx="475315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Faktoriális prím: </a:t>
            </a:r>
            <a:r>
              <a:rPr lang="hu-HU" sz="2000" dirty="0" smtClean="0">
                <a:solidFill>
                  <a:schemeClr val="bg1"/>
                </a:solidFill>
              </a:rPr>
              <a:t>7 = n!+1  </a:t>
            </a:r>
            <a:r>
              <a:rPr lang="hu-HU" sz="2000" dirty="0"/>
              <a:t>(3! + 1), </a:t>
            </a:r>
            <a:endParaRPr lang="hu-HU" sz="2000" kern="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hu-HU" sz="20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Mersenne</a:t>
            </a:r>
            <a:r>
              <a:rPr lang="hu-H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prím: 7 = 2^n -</a:t>
            </a:r>
            <a:r>
              <a:rPr lang="hu-H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 (p=3, prím</a:t>
            </a:r>
            <a:r>
              <a:rPr lang="hu-H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hu-H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Biztonságos prím: 7=2p+1 (p=3, prím)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4" name="Kép 1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6" y="390903"/>
            <a:ext cx="2399915" cy="16940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87120" y="275766"/>
            <a:ext cx="1344406" cy="19833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2000" b="1" kern="0" spc="-300" dirty="0" smtClean="0">
                <a:ln w="19050">
                  <a:noFill/>
                </a:ln>
                <a:solidFill>
                  <a:schemeClr val="bg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7</a:t>
            </a:r>
            <a:endParaRPr lang="en-US" sz="12000" b="1" spc="-300" dirty="0">
              <a:ln w="19050">
                <a:noFill/>
              </a:ln>
              <a:solidFill>
                <a:schemeClr val="bg1"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8" name="Kép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4" y="4887548"/>
            <a:ext cx="2800350" cy="1628775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1" y="1207946"/>
            <a:ext cx="3599953" cy="2023985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8397">
            <a:off x="2127005" y="2352555"/>
            <a:ext cx="1661471" cy="3180403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04" y="2396984"/>
            <a:ext cx="1847850" cy="1381125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58" y="4323125"/>
            <a:ext cx="2527236" cy="1792040"/>
          </a:xfrm>
          <a:prstGeom prst="rect">
            <a:avLst/>
          </a:prstGeom>
        </p:spPr>
      </p:pic>
      <p:pic>
        <p:nvPicPr>
          <p:cNvPr id="182" name="Kép 1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88" y="4171645"/>
            <a:ext cx="1905000" cy="2428875"/>
          </a:xfrm>
          <a:prstGeom prst="rect">
            <a:avLst/>
          </a:prstGeom>
        </p:spPr>
      </p:pic>
      <p:pic>
        <p:nvPicPr>
          <p:cNvPr id="183" name="Kép 1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1" y="390903"/>
            <a:ext cx="2336459" cy="1868254"/>
          </a:xfrm>
          <a:prstGeom prst="rect">
            <a:avLst/>
          </a:prstGeom>
        </p:spPr>
      </p:pic>
      <p:pic>
        <p:nvPicPr>
          <p:cNvPr id="187" name="Kép 1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66" y="4437370"/>
            <a:ext cx="2038227" cy="2201285"/>
          </a:xfrm>
          <a:prstGeom prst="rect">
            <a:avLst/>
          </a:prstGeom>
        </p:spPr>
      </p:pic>
      <p:pic>
        <p:nvPicPr>
          <p:cNvPr id="189" name="Kép 1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7119" y="2447118"/>
            <a:ext cx="4054085" cy="18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581309" y="643822"/>
            <a:ext cx="1000390" cy="5712895"/>
            <a:chOff x="3016644" y="1122363"/>
            <a:chExt cx="1153182" cy="7080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041649" y="2368551"/>
              <a:ext cx="1095375" cy="322263"/>
            </a:xfrm>
            <a:custGeom>
              <a:avLst/>
              <a:gdLst>
                <a:gd name="T0" fmla="*/ 690 w 690"/>
                <a:gd name="T1" fmla="*/ 100 h 203"/>
                <a:gd name="T2" fmla="*/ 345 w 690"/>
                <a:gd name="T3" fmla="*/ 0 h 203"/>
                <a:gd name="T4" fmla="*/ 0 w 690"/>
                <a:gd name="T5" fmla="*/ 100 h 203"/>
                <a:gd name="T6" fmla="*/ 345 w 690"/>
                <a:gd name="T7" fmla="*/ 203 h 203"/>
                <a:gd name="T8" fmla="*/ 690 w 690"/>
                <a:gd name="T9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3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3"/>
                  </a:lnTo>
                  <a:lnTo>
                    <a:pt x="690" y="10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41649" y="2368551"/>
              <a:ext cx="1095375" cy="322263"/>
            </a:xfrm>
            <a:custGeom>
              <a:avLst/>
              <a:gdLst>
                <a:gd name="T0" fmla="*/ 690 w 690"/>
                <a:gd name="T1" fmla="*/ 100 h 203"/>
                <a:gd name="T2" fmla="*/ 345 w 690"/>
                <a:gd name="T3" fmla="*/ 0 h 203"/>
                <a:gd name="T4" fmla="*/ 0 w 690"/>
                <a:gd name="T5" fmla="*/ 100 h 203"/>
                <a:gd name="T6" fmla="*/ 345 w 690"/>
                <a:gd name="T7" fmla="*/ 203 h 203"/>
                <a:gd name="T8" fmla="*/ 690 w 690"/>
                <a:gd name="T9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3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3"/>
                  </a:lnTo>
                  <a:lnTo>
                    <a:pt x="690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041649" y="3417888"/>
              <a:ext cx="1095375" cy="320675"/>
            </a:xfrm>
            <a:custGeom>
              <a:avLst/>
              <a:gdLst>
                <a:gd name="T0" fmla="*/ 690 w 690"/>
                <a:gd name="T1" fmla="*/ 100 h 202"/>
                <a:gd name="T2" fmla="*/ 345 w 690"/>
                <a:gd name="T3" fmla="*/ 0 h 202"/>
                <a:gd name="T4" fmla="*/ 0 w 690"/>
                <a:gd name="T5" fmla="*/ 100 h 202"/>
                <a:gd name="T6" fmla="*/ 345 w 690"/>
                <a:gd name="T7" fmla="*/ 202 h 202"/>
                <a:gd name="T8" fmla="*/ 690 w 690"/>
                <a:gd name="T9" fmla="*/ 1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2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2"/>
                  </a:lnTo>
                  <a:lnTo>
                    <a:pt x="690" y="100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041649" y="3417888"/>
              <a:ext cx="1095375" cy="320675"/>
            </a:xfrm>
            <a:custGeom>
              <a:avLst/>
              <a:gdLst>
                <a:gd name="T0" fmla="*/ 690 w 690"/>
                <a:gd name="T1" fmla="*/ 100 h 202"/>
                <a:gd name="T2" fmla="*/ 345 w 690"/>
                <a:gd name="T3" fmla="*/ 0 h 202"/>
                <a:gd name="T4" fmla="*/ 0 w 690"/>
                <a:gd name="T5" fmla="*/ 100 h 202"/>
                <a:gd name="T6" fmla="*/ 345 w 690"/>
                <a:gd name="T7" fmla="*/ 202 h 202"/>
                <a:gd name="T8" fmla="*/ 690 w 690"/>
                <a:gd name="T9" fmla="*/ 1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2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2"/>
                  </a:lnTo>
                  <a:lnTo>
                    <a:pt x="690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041649" y="4465638"/>
              <a:ext cx="1095375" cy="322263"/>
            </a:xfrm>
            <a:custGeom>
              <a:avLst/>
              <a:gdLst>
                <a:gd name="T0" fmla="*/ 690 w 690"/>
                <a:gd name="T1" fmla="*/ 100 h 203"/>
                <a:gd name="T2" fmla="*/ 345 w 690"/>
                <a:gd name="T3" fmla="*/ 0 h 203"/>
                <a:gd name="T4" fmla="*/ 0 w 690"/>
                <a:gd name="T5" fmla="*/ 100 h 203"/>
                <a:gd name="T6" fmla="*/ 345 w 690"/>
                <a:gd name="T7" fmla="*/ 203 h 203"/>
                <a:gd name="T8" fmla="*/ 690 w 690"/>
                <a:gd name="T9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3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3"/>
                  </a:lnTo>
                  <a:lnTo>
                    <a:pt x="690" y="10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041649" y="4465638"/>
              <a:ext cx="1095375" cy="322263"/>
            </a:xfrm>
            <a:custGeom>
              <a:avLst/>
              <a:gdLst>
                <a:gd name="T0" fmla="*/ 690 w 690"/>
                <a:gd name="T1" fmla="*/ 100 h 203"/>
                <a:gd name="T2" fmla="*/ 345 w 690"/>
                <a:gd name="T3" fmla="*/ 0 h 203"/>
                <a:gd name="T4" fmla="*/ 0 w 690"/>
                <a:gd name="T5" fmla="*/ 100 h 203"/>
                <a:gd name="T6" fmla="*/ 345 w 690"/>
                <a:gd name="T7" fmla="*/ 203 h 203"/>
                <a:gd name="T8" fmla="*/ 690 w 690"/>
                <a:gd name="T9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3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3"/>
                  </a:lnTo>
                  <a:lnTo>
                    <a:pt x="690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041649" y="1319213"/>
              <a:ext cx="1095375" cy="322263"/>
            </a:xfrm>
            <a:custGeom>
              <a:avLst/>
              <a:gdLst>
                <a:gd name="T0" fmla="*/ 690 w 690"/>
                <a:gd name="T1" fmla="*/ 100 h 203"/>
                <a:gd name="T2" fmla="*/ 345 w 690"/>
                <a:gd name="T3" fmla="*/ 0 h 203"/>
                <a:gd name="T4" fmla="*/ 0 w 690"/>
                <a:gd name="T5" fmla="*/ 100 h 203"/>
                <a:gd name="T6" fmla="*/ 345 w 690"/>
                <a:gd name="T7" fmla="*/ 203 h 203"/>
                <a:gd name="T8" fmla="*/ 690 w 690"/>
                <a:gd name="T9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3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3"/>
                  </a:lnTo>
                  <a:lnTo>
                    <a:pt x="690" y="10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041649" y="1319213"/>
              <a:ext cx="1095375" cy="322263"/>
            </a:xfrm>
            <a:custGeom>
              <a:avLst/>
              <a:gdLst>
                <a:gd name="T0" fmla="*/ 690 w 690"/>
                <a:gd name="T1" fmla="*/ 100 h 203"/>
                <a:gd name="T2" fmla="*/ 345 w 690"/>
                <a:gd name="T3" fmla="*/ 0 h 203"/>
                <a:gd name="T4" fmla="*/ 0 w 690"/>
                <a:gd name="T5" fmla="*/ 100 h 203"/>
                <a:gd name="T6" fmla="*/ 345 w 690"/>
                <a:gd name="T7" fmla="*/ 203 h 203"/>
                <a:gd name="T8" fmla="*/ 690 w 690"/>
                <a:gd name="T9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03">
                  <a:moveTo>
                    <a:pt x="690" y="100"/>
                  </a:moveTo>
                  <a:lnTo>
                    <a:pt x="345" y="0"/>
                  </a:lnTo>
                  <a:lnTo>
                    <a:pt x="0" y="100"/>
                  </a:lnTo>
                  <a:lnTo>
                    <a:pt x="345" y="203"/>
                  </a:lnTo>
                  <a:lnTo>
                    <a:pt x="690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3041649" y="2465388"/>
              <a:ext cx="1095375" cy="127000"/>
            </a:xfrm>
            <a:custGeom>
              <a:avLst/>
              <a:gdLst>
                <a:gd name="T0" fmla="*/ 136 w 690"/>
                <a:gd name="T1" fmla="*/ 0 h 80"/>
                <a:gd name="T2" fmla="*/ 0 w 690"/>
                <a:gd name="T3" fmla="*/ 39 h 80"/>
                <a:gd name="T4" fmla="*/ 136 w 690"/>
                <a:gd name="T5" fmla="*/ 80 h 80"/>
                <a:gd name="T6" fmla="*/ 136 w 690"/>
                <a:gd name="T7" fmla="*/ 0 h 80"/>
                <a:gd name="T8" fmla="*/ 553 w 690"/>
                <a:gd name="T9" fmla="*/ 0 h 80"/>
                <a:gd name="T10" fmla="*/ 553 w 690"/>
                <a:gd name="T11" fmla="*/ 80 h 80"/>
                <a:gd name="T12" fmla="*/ 690 w 690"/>
                <a:gd name="T13" fmla="*/ 39 h 80"/>
                <a:gd name="T14" fmla="*/ 553 w 690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80">
                  <a:moveTo>
                    <a:pt x="136" y="0"/>
                  </a:moveTo>
                  <a:lnTo>
                    <a:pt x="0" y="39"/>
                  </a:lnTo>
                  <a:lnTo>
                    <a:pt x="136" y="80"/>
                  </a:lnTo>
                  <a:lnTo>
                    <a:pt x="136" y="0"/>
                  </a:lnTo>
                  <a:close/>
                  <a:moveTo>
                    <a:pt x="553" y="0"/>
                  </a:moveTo>
                  <a:lnTo>
                    <a:pt x="553" y="80"/>
                  </a:lnTo>
                  <a:lnTo>
                    <a:pt x="690" y="3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3041649" y="2465388"/>
              <a:ext cx="1095375" cy="127000"/>
            </a:xfrm>
            <a:custGeom>
              <a:avLst/>
              <a:gdLst>
                <a:gd name="T0" fmla="*/ 136 w 690"/>
                <a:gd name="T1" fmla="*/ 0 h 80"/>
                <a:gd name="T2" fmla="*/ 0 w 690"/>
                <a:gd name="T3" fmla="*/ 39 h 80"/>
                <a:gd name="T4" fmla="*/ 136 w 690"/>
                <a:gd name="T5" fmla="*/ 80 h 80"/>
                <a:gd name="T6" fmla="*/ 136 w 690"/>
                <a:gd name="T7" fmla="*/ 0 h 80"/>
                <a:gd name="T8" fmla="*/ 553 w 690"/>
                <a:gd name="T9" fmla="*/ 0 h 80"/>
                <a:gd name="T10" fmla="*/ 553 w 690"/>
                <a:gd name="T11" fmla="*/ 80 h 80"/>
                <a:gd name="T12" fmla="*/ 690 w 690"/>
                <a:gd name="T13" fmla="*/ 39 h 80"/>
                <a:gd name="T14" fmla="*/ 553 w 690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80">
                  <a:moveTo>
                    <a:pt x="136" y="0"/>
                  </a:moveTo>
                  <a:lnTo>
                    <a:pt x="0" y="39"/>
                  </a:lnTo>
                  <a:lnTo>
                    <a:pt x="136" y="80"/>
                  </a:lnTo>
                  <a:lnTo>
                    <a:pt x="136" y="0"/>
                  </a:lnTo>
                  <a:moveTo>
                    <a:pt x="553" y="0"/>
                  </a:moveTo>
                  <a:lnTo>
                    <a:pt x="553" y="80"/>
                  </a:lnTo>
                  <a:lnTo>
                    <a:pt x="690" y="39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3041649" y="3514726"/>
              <a:ext cx="1095375" cy="125413"/>
            </a:xfrm>
            <a:custGeom>
              <a:avLst/>
              <a:gdLst>
                <a:gd name="T0" fmla="*/ 136 w 690"/>
                <a:gd name="T1" fmla="*/ 0 h 79"/>
                <a:gd name="T2" fmla="*/ 0 w 690"/>
                <a:gd name="T3" fmla="*/ 39 h 79"/>
                <a:gd name="T4" fmla="*/ 136 w 690"/>
                <a:gd name="T5" fmla="*/ 79 h 79"/>
                <a:gd name="T6" fmla="*/ 136 w 690"/>
                <a:gd name="T7" fmla="*/ 0 h 79"/>
                <a:gd name="T8" fmla="*/ 553 w 690"/>
                <a:gd name="T9" fmla="*/ 0 h 79"/>
                <a:gd name="T10" fmla="*/ 553 w 690"/>
                <a:gd name="T11" fmla="*/ 79 h 79"/>
                <a:gd name="T12" fmla="*/ 690 w 690"/>
                <a:gd name="T13" fmla="*/ 39 h 79"/>
                <a:gd name="T14" fmla="*/ 553 w 69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79">
                  <a:moveTo>
                    <a:pt x="136" y="0"/>
                  </a:moveTo>
                  <a:lnTo>
                    <a:pt x="0" y="39"/>
                  </a:lnTo>
                  <a:lnTo>
                    <a:pt x="136" y="79"/>
                  </a:lnTo>
                  <a:lnTo>
                    <a:pt x="136" y="0"/>
                  </a:lnTo>
                  <a:close/>
                  <a:moveTo>
                    <a:pt x="553" y="0"/>
                  </a:moveTo>
                  <a:lnTo>
                    <a:pt x="553" y="79"/>
                  </a:lnTo>
                  <a:lnTo>
                    <a:pt x="690" y="3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3041649" y="3514726"/>
              <a:ext cx="1095375" cy="125413"/>
            </a:xfrm>
            <a:custGeom>
              <a:avLst/>
              <a:gdLst>
                <a:gd name="T0" fmla="*/ 136 w 690"/>
                <a:gd name="T1" fmla="*/ 0 h 79"/>
                <a:gd name="T2" fmla="*/ 0 w 690"/>
                <a:gd name="T3" fmla="*/ 39 h 79"/>
                <a:gd name="T4" fmla="*/ 136 w 690"/>
                <a:gd name="T5" fmla="*/ 79 h 79"/>
                <a:gd name="T6" fmla="*/ 136 w 690"/>
                <a:gd name="T7" fmla="*/ 0 h 79"/>
                <a:gd name="T8" fmla="*/ 553 w 690"/>
                <a:gd name="T9" fmla="*/ 0 h 79"/>
                <a:gd name="T10" fmla="*/ 553 w 690"/>
                <a:gd name="T11" fmla="*/ 79 h 79"/>
                <a:gd name="T12" fmla="*/ 690 w 690"/>
                <a:gd name="T13" fmla="*/ 39 h 79"/>
                <a:gd name="T14" fmla="*/ 553 w 69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79">
                  <a:moveTo>
                    <a:pt x="136" y="0"/>
                  </a:moveTo>
                  <a:lnTo>
                    <a:pt x="0" y="39"/>
                  </a:lnTo>
                  <a:lnTo>
                    <a:pt x="136" y="79"/>
                  </a:lnTo>
                  <a:lnTo>
                    <a:pt x="136" y="0"/>
                  </a:lnTo>
                  <a:moveTo>
                    <a:pt x="553" y="0"/>
                  </a:moveTo>
                  <a:lnTo>
                    <a:pt x="553" y="79"/>
                  </a:lnTo>
                  <a:lnTo>
                    <a:pt x="690" y="39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3041649" y="4564063"/>
              <a:ext cx="1095375" cy="125413"/>
            </a:xfrm>
            <a:custGeom>
              <a:avLst/>
              <a:gdLst>
                <a:gd name="T0" fmla="*/ 136 w 690"/>
                <a:gd name="T1" fmla="*/ 0 h 79"/>
                <a:gd name="T2" fmla="*/ 0 w 690"/>
                <a:gd name="T3" fmla="*/ 38 h 79"/>
                <a:gd name="T4" fmla="*/ 136 w 690"/>
                <a:gd name="T5" fmla="*/ 79 h 79"/>
                <a:gd name="T6" fmla="*/ 136 w 690"/>
                <a:gd name="T7" fmla="*/ 0 h 79"/>
                <a:gd name="T8" fmla="*/ 553 w 690"/>
                <a:gd name="T9" fmla="*/ 0 h 79"/>
                <a:gd name="T10" fmla="*/ 553 w 690"/>
                <a:gd name="T11" fmla="*/ 79 h 79"/>
                <a:gd name="T12" fmla="*/ 690 w 690"/>
                <a:gd name="T13" fmla="*/ 38 h 79"/>
                <a:gd name="T14" fmla="*/ 553 w 69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79">
                  <a:moveTo>
                    <a:pt x="136" y="0"/>
                  </a:moveTo>
                  <a:lnTo>
                    <a:pt x="0" y="38"/>
                  </a:lnTo>
                  <a:lnTo>
                    <a:pt x="136" y="79"/>
                  </a:lnTo>
                  <a:lnTo>
                    <a:pt x="136" y="0"/>
                  </a:lnTo>
                  <a:close/>
                  <a:moveTo>
                    <a:pt x="553" y="0"/>
                  </a:moveTo>
                  <a:lnTo>
                    <a:pt x="553" y="79"/>
                  </a:lnTo>
                  <a:lnTo>
                    <a:pt x="690" y="38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3041649" y="4564063"/>
              <a:ext cx="1095375" cy="125413"/>
            </a:xfrm>
            <a:custGeom>
              <a:avLst/>
              <a:gdLst>
                <a:gd name="T0" fmla="*/ 136 w 690"/>
                <a:gd name="T1" fmla="*/ 0 h 79"/>
                <a:gd name="T2" fmla="*/ 0 w 690"/>
                <a:gd name="T3" fmla="*/ 38 h 79"/>
                <a:gd name="T4" fmla="*/ 136 w 690"/>
                <a:gd name="T5" fmla="*/ 79 h 79"/>
                <a:gd name="T6" fmla="*/ 136 w 690"/>
                <a:gd name="T7" fmla="*/ 0 h 79"/>
                <a:gd name="T8" fmla="*/ 553 w 690"/>
                <a:gd name="T9" fmla="*/ 0 h 79"/>
                <a:gd name="T10" fmla="*/ 553 w 690"/>
                <a:gd name="T11" fmla="*/ 79 h 79"/>
                <a:gd name="T12" fmla="*/ 690 w 690"/>
                <a:gd name="T13" fmla="*/ 38 h 79"/>
                <a:gd name="T14" fmla="*/ 553 w 69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79">
                  <a:moveTo>
                    <a:pt x="136" y="0"/>
                  </a:moveTo>
                  <a:lnTo>
                    <a:pt x="0" y="38"/>
                  </a:lnTo>
                  <a:lnTo>
                    <a:pt x="136" y="79"/>
                  </a:lnTo>
                  <a:lnTo>
                    <a:pt x="136" y="0"/>
                  </a:lnTo>
                  <a:moveTo>
                    <a:pt x="553" y="0"/>
                  </a:moveTo>
                  <a:lnTo>
                    <a:pt x="553" y="79"/>
                  </a:lnTo>
                  <a:lnTo>
                    <a:pt x="690" y="38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3919537" y="1414463"/>
              <a:ext cx="217488" cy="128588"/>
            </a:xfrm>
            <a:custGeom>
              <a:avLst/>
              <a:gdLst>
                <a:gd name="T0" fmla="*/ 0 w 137"/>
                <a:gd name="T1" fmla="*/ 0 h 81"/>
                <a:gd name="T2" fmla="*/ 0 w 137"/>
                <a:gd name="T3" fmla="*/ 81 h 81"/>
                <a:gd name="T4" fmla="*/ 137 w 137"/>
                <a:gd name="T5" fmla="*/ 40 h 81"/>
                <a:gd name="T6" fmla="*/ 0 w 13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81">
                  <a:moveTo>
                    <a:pt x="0" y="0"/>
                  </a:moveTo>
                  <a:lnTo>
                    <a:pt x="0" y="81"/>
                  </a:lnTo>
                  <a:lnTo>
                    <a:pt x="13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919537" y="1414463"/>
              <a:ext cx="217488" cy="128588"/>
            </a:xfrm>
            <a:custGeom>
              <a:avLst/>
              <a:gdLst>
                <a:gd name="T0" fmla="*/ 0 w 137"/>
                <a:gd name="T1" fmla="*/ 0 h 81"/>
                <a:gd name="T2" fmla="*/ 0 w 137"/>
                <a:gd name="T3" fmla="*/ 81 h 81"/>
                <a:gd name="T4" fmla="*/ 137 w 137"/>
                <a:gd name="T5" fmla="*/ 40 h 81"/>
                <a:gd name="T6" fmla="*/ 0 w 13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81">
                  <a:moveTo>
                    <a:pt x="0" y="0"/>
                  </a:moveTo>
                  <a:lnTo>
                    <a:pt x="0" y="81"/>
                  </a:lnTo>
                  <a:lnTo>
                    <a:pt x="137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041649" y="1414463"/>
              <a:ext cx="215900" cy="128588"/>
            </a:xfrm>
            <a:custGeom>
              <a:avLst/>
              <a:gdLst>
                <a:gd name="T0" fmla="*/ 136 w 136"/>
                <a:gd name="T1" fmla="*/ 0 h 81"/>
                <a:gd name="T2" fmla="*/ 0 w 136"/>
                <a:gd name="T3" fmla="*/ 40 h 81"/>
                <a:gd name="T4" fmla="*/ 136 w 136"/>
                <a:gd name="T5" fmla="*/ 81 h 81"/>
                <a:gd name="T6" fmla="*/ 136 w 136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81">
                  <a:moveTo>
                    <a:pt x="136" y="0"/>
                  </a:moveTo>
                  <a:lnTo>
                    <a:pt x="0" y="40"/>
                  </a:lnTo>
                  <a:lnTo>
                    <a:pt x="136" y="8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5B9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3041649" y="1414463"/>
              <a:ext cx="215900" cy="128588"/>
            </a:xfrm>
            <a:custGeom>
              <a:avLst/>
              <a:gdLst>
                <a:gd name="T0" fmla="*/ 136 w 136"/>
                <a:gd name="T1" fmla="*/ 0 h 81"/>
                <a:gd name="T2" fmla="*/ 0 w 136"/>
                <a:gd name="T3" fmla="*/ 40 h 81"/>
                <a:gd name="T4" fmla="*/ 136 w 136"/>
                <a:gd name="T5" fmla="*/ 81 h 81"/>
                <a:gd name="T6" fmla="*/ 136 w 136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81">
                  <a:moveTo>
                    <a:pt x="136" y="0"/>
                  </a:moveTo>
                  <a:lnTo>
                    <a:pt x="0" y="40"/>
                  </a:lnTo>
                  <a:lnTo>
                    <a:pt x="136" y="81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257549" y="1122363"/>
              <a:ext cx="489615" cy="6244070"/>
            </a:xfrm>
            <a:custGeom>
              <a:avLst/>
              <a:gdLst>
                <a:gd name="T0" fmla="*/ 0 w 417"/>
                <a:gd name="T1" fmla="*/ 61 h 3612"/>
                <a:gd name="T2" fmla="*/ 209 w 417"/>
                <a:gd name="T3" fmla="*/ 0 h 3612"/>
                <a:gd name="T4" fmla="*/ 417 w 417"/>
                <a:gd name="T5" fmla="*/ 61 h 3612"/>
                <a:gd name="T6" fmla="*/ 417 w 417"/>
                <a:gd name="T7" fmla="*/ 3612 h 3612"/>
                <a:gd name="T8" fmla="*/ 0 w 417"/>
                <a:gd name="T9" fmla="*/ 3612 h 3612"/>
                <a:gd name="T10" fmla="*/ 0 w 417"/>
                <a:gd name="T11" fmla="*/ 61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3612">
                  <a:moveTo>
                    <a:pt x="0" y="61"/>
                  </a:moveTo>
                  <a:lnTo>
                    <a:pt x="209" y="0"/>
                  </a:lnTo>
                  <a:lnTo>
                    <a:pt x="417" y="61"/>
                  </a:lnTo>
                  <a:lnTo>
                    <a:pt x="417" y="3612"/>
                  </a:lnTo>
                  <a:lnTo>
                    <a:pt x="0" y="361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3074451" y="1374472"/>
              <a:ext cx="1095375" cy="890588"/>
            </a:xfrm>
            <a:custGeom>
              <a:avLst/>
              <a:gdLst>
                <a:gd name="T0" fmla="*/ 0 w 690"/>
                <a:gd name="T1" fmla="*/ 459 h 561"/>
                <a:gd name="T2" fmla="*/ 345 w 690"/>
                <a:gd name="T3" fmla="*/ 561 h 561"/>
                <a:gd name="T4" fmla="*/ 690 w 690"/>
                <a:gd name="T5" fmla="*/ 459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59"/>
                  </a:moveTo>
                  <a:lnTo>
                    <a:pt x="345" y="561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3041649" y="1477963"/>
              <a:ext cx="1095375" cy="890588"/>
            </a:xfrm>
            <a:custGeom>
              <a:avLst/>
              <a:gdLst>
                <a:gd name="T0" fmla="*/ 0 w 690"/>
                <a:gd name="T1" fmla="*/ 459 h 561"/>
                <a:gd name="T2" fmla="*/ 345 w 690"/>
                <a:gd name="T3" fmla="*/ 561 h 561"/>
                <a:gd name="T4" fmla="*/ 690 w 690"/>
                <a:gd name="T5" fmla="*/ 459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59"/>
                  </a:moveTo>
                  <a:lnTo>
                    <a:pt x="345" y="561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3047855" y="1469176"/>
              <a:ext cx="547688" cy="890588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59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59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en-US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3041649" y="1477963"/>
              <a:ext cx="547688" cy="890588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59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59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3025544" y="2462792"/>
              <a:ext cx="1095375" cy="890588"/>
            </a:xfrm>
            <a:custGeom>
              <a:avLst/>
              <a:gdLst>
                <a:gd name="T0" fmla="*/ 0 w 690"/>
                <a:gd name="T1" fmla="*/ 459 h 561"/>
                <a:gd name="T2" fmla="*/ 345 w 690"/>
                <a:gd name="T3" fmla="*/ 561 h 561"/>
                <a:gd name="T4" fmla="*/ 690 w 690"/>
                <a:gd name="T5" fmla="*/ 459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59"/>
                  </a:moveTo>
                  <a:lnTo>
                    <a:pt x="345" y="561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3041649" y="2527301"/>
              <a:ext cx="1095375" cy="890588"/>
            </a:xfrm>
            <a:custGeom>
              <a:avLst/>
              <a:gdLst>
                <a:gd name="T0" fmla="*/ 0 w 690"/>
                <a:gd name="T1" fmla="*/ 459 h 561"/>
                <a:gd name="T2" fmla="*/ 345 w 690"/>
                <a:gd name="T3" fmla="*/ 561 h 561"/>
                <a:gd name="T4" fmla="*/ 690 w 690"/>
                <a:gd name="T5" fmla="*/ 459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59"/>
                  </a:moveTo>
                  <a:lnTo>
                    <a:pt x="345" y="561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3041649" y="2527301"/>
              <a:ext cx="547688" cy="890588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59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59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en-US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3041649" y="2527301"/>
              <a:ext cx="547688" cy="890588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59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59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3041649" y="3489573"/>
              <a:ext cx="1095375" cy="889000"/>
            </a:xfrm>
            <a:custGeom>
              <a:avLst/>
              <a:gdLst>
                <a:gd name="T0" fmla="*/ 0 w 690"/>
                <a:gd name="T1" fmla="*/ 459 h 560"/>
                <a:gd name="T2" fmla="*/ 345 w 690"/>
                <a:gd name="T3" fmla="*/ 560 h 560"/>
                <a:gd name="T4" fmla="*/ 690 w 690"/>
                <a:gd name="T5" fmla="*/ 459 h 560"/>
                <a:gd name="T6" fmla="*/ 690 w 690"/>
                <a:gd name="T7" fmla="*/ 0 h 560"/>
                <a:gd name="T8" fmla="*/ 345 w 690"/>
                <a:gd name="T9" fmla="*/ 102 h 560"/>
                <a:gd name="T10" fmla="*/ 0 w 690"/>
                <a:gd name="T11" fmla="*/ 0 h 560"/>
                <a:gd name="T12" fmla="*/ 0 w 690"/>
                <a:gd name="T13" fmla="*/ 4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0">
                  <a:moveTo>
                    <a:pt x="0" y="459"/>
                  </a:moveTo>
                  <a:lnTo>
                    <a:pt x="345" y="560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2"/>
                  </a:lnTo>
                  <a:lnTo>
                    <a:pt x="0" y="0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3041649" y="3576638"/>
              <a:ext cx="1095375" cy="889000"/>
            </a:xfrm>
            <a:custGeom>
              <a:avLst/>
              <a:gdLst>
                <a:gd name="T0" fmla="*/ 0 w 690"/>
                <a:gd name="T1" fmla="*/ 459 h 560"/>
                <a:gd name="T2" fmla="*/ 345 w 690"/>
                <a:gd name="T3" fmla="*/ 560 h 560"/>
                <a:gd name="T4" fmla="*/ 690 w 690"/>
                <a:gd name="T5" fmla="*/ 459 h 560"/>
                <a:gd name="T6" fmla="*/ 690 w 690"/>
                <a:gd name="T7" fmla="*/ 0 h 560"/>
                <a:gd name="T8" fmla="*/ 345 w 690"/>
                <a:gd name="T9" fmla="*/ 102 h 560"/>
                <a:gd name="T10" fmla="*/ 0 w 690"/>
                <a:gd name="T11" fmla="*/ 0 h 560"/>
                <a:gd name="T12" fmla="*/ 0 w 690"/>
                <a:gd name="T13" fmla="*/ 4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0">
                  <a:moveTo>
                    <a:pt x="0" y="459"/>
                  </a:moveTo>
                  <a:lnTo>
                    <a:pt x="345" y="560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2"/>
                  </a:lnTo>
                  <a:lnTo>
                    <a:pt x="0" y="0"/>
                  </a:lnTo>
                  <a:lnTo>
                    <a:pt x="0" y="4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3041649" y="3576638"/>
              <a:ext cx="547688" cy="889000"/>
            </a:xfrm>
            <a:custGeom>
              <a:avLst/>
              <a:gdLst>
                <a:gd name="T0" fmla="*/ 0 w 345"/>
                <a:gd name="T1" fmla="*/ 0 h 560"/>
                <a:gd name="T2" fmla="*/ 0 w 345"/>
                <a:gd name="T3" fmla="*/ 459 h 560"/>
                <a:gd name="T4" fmla="*/ 345 w 345"/>
                <a:gd name="T5" fmla="*/ 560 h 560"/>
                <a:gd name="T6" fmla="*/ 345 w 345"/>
                <a:gd name="T7" fmla="*/ 102 h 560"/>
                <a:gd name="T8" fmla="*/ 136 w 345"/>
                <a:gd name="T9" fmla="*/ 40 h 560"/>
                <a:gd name="T10" fmla="*/ 0 w 345"/>
                <a:gd name="T1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0">
                  <a:moveTo>
                    <a:pt x="0" y="0"/>
                  </a:moveTo>
                  <a:lnTo>
                    <a:pt x="0" y="459"/>
                  </a:lnTo>
                  <a:lnTo>
                    <a:pt x="345" y="560"/>
                  </a:lnTo>
                  <a:lnTo>
                    <a:pt x="345" y="102"/>
                  </a:lnTo>
                  <a:lnTo>
                    <a:pt x="13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en-US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3041649" y="3576638"/>
              <a:ext cx="547688" cy="889000"/>
            </a:xfrm>
            <a:custGeom>
              <a:avLst/>
              <a:gdLst>
                <a:gd name="T0" fmla="*/ 0 w 345"/>
                <a:gd name="T1" fmla="*/ 0 h 560"/>
                <a:gd name="T2" fmla="*/ 0 w 345"/>
                <a:gd name="T3" fmla="*/ 459 h 560"/>
                <a:gd name="T4" fmla="*/ 345 w 345"/>
                <a:gd name="T5" fmla="*/ 560 h 560"/>
                <a:gd name="T6" fmla="*/ 345 w 345"/>
                <a:gd name="T7" fmla="*/ 102 h 560"/>
                <a:gd name="T8" fmla="*/ 136 w 345"/>
                <a:gd name="T9" fmla="*/ 40 h 560"/>
                <a:gd name="T10" fmla="*/ 0 w 345"/>
                <a:gd name="T1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0">
                  <a:moveTo>
                    <a:pt x="0" y="0"/>
                  </a:moveTo>
                  <a:lnTo>
                    <a:pt x="0" y="459"/>
                  </a:lnTo>
                  <a:lnTo>
                    <a:pt x="345" y="560"/>
                  </a:lnTo>
                  <a:lnTo>
                    <a:pt x="345" y="102"/>
                  </a:lnTo>
                  <a:lnTo>
                    <a:pt x="136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3054134" y="4422425"/>
              <a:ext cx="1095375" cy="890589"/>
            </a:xfrm>
            <a:custGeom>
              <a:avLst/>
              <a:gdLst>
                <a:gd name="T0" fmla="*/ 0 w 690"/>
                <a:gd name="T1" fmla="*/ 460 h 561"/>
                <a:gd name="T2" fmla="*/ 345 w 690"/>
                <a:gd name="T3" fmla="*/ 561 h 561"/>
                <a:gd name="T4" fmla="*/ 690 w 690"/>
                <a:gd name="T5" fmla="*/ 460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60"/>
                  </a:moveTo>
                  <a:lnTo>
                    <a:pt x="345" y="561"/>
                  </a:lnTo>
                  <a:lnTo>
                    <a:pt x="690" y="460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3041649" y="4624388"/>
              <a:ext cx="1095375" cy="890588"/>
            </a:xfrm>
            <a:custGeom>
              <a:avLst/>
              <a:gdLst>
                <a:gd name="T0" fmla="*/ 0 w 690"/>
                <a:gd name="T1" fmla="*/ 460 h 561"/>
                <a:gd name="T2" fmla="*/ 345 w 690"/>
                <a:gd name="T3" fmla="*/ 561 h 561"/>
                <a:gd name="T4" fmla="*/ 690 w 690"/>
                <a:gd name="T5" fmla="*/ 460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60"/>
                  </a:moveTo>
                  <a:lnTo>
                    <a:pt x="345" y="561"/>
                  </a:lnTo>
                  <a:lnTo>
                    <a:pt x="690" y="460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3050149" y="4549577"/>
              <a:ext cx="547689" cy="890589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60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60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en-US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3041649" y="4624388"/>
              <a:ext cx="547688" cy="890588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60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60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3049673" y="5571910"/>
              <a:ext cx="1095375" cy="890589"/>
            </a:xfrm>
            <a:custGeom>
              <a:avLst/>
              <a:gdLst>
                <a:gd name="T0" fmla="*/ 0 w 690"/>
                <a:gd name="T1" fmla="*/ 460 h 561"/>
                <a:gd name="T2" fmla="*/ 345 w 690"/>
                <a:gd name="T3" fmla="*/ 561 h 561"/>
                <a:gd name="T4" fmla="*/ 690 w 690"/>
                <a:gd name="T5" fmla="*/ 460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60"/>
                  </a:moveTo>
                  <a:lnTo>
                    <a:pt x="345" y="561"/>
                  </a:lnTo>
                  <a:lnTo>
                    <a:pt x="690" y="460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3126231" y="5513912"/>
              <a:ext cx="547688" cy="890588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60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60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hu-HU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3034325" y="6499441"/>
              <a:ext cx="1095375" cy="890588"/>
            </a:xfrm>
            <a:custGeom>
              <a:avLst/>
              <a:gdLst>
                <a:gd name="T0" fmla="*/ 0 w 690"/>
                <a:gd name="T1" fmla="*/ 459 h 561"/>
                <a:gd name="T2" fmla="*/ 345 w 690"/>
                <a:gd name="T3" fmla="*/ 561 h 561"/>
                <a:gd name="T4" fmla="*/ 690 w 690"/>
                <a:gd name="T5" fmla="*/ 459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59"/>
                  </a:moveTo>
                  <a:lnTo>
                    <a:pt x="345" y="561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3074451" y="6515209"/>
              <a:ext cx="522909" cy="797072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60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60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hu-HU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016644" y="7281727"/>
              <a:ext cx="1095375" cy="890588"/>
            </a:xfrm>
            <a:custGeom>
              <a:avLst/>
              <a:gdLst>
                <a:gd name="T0" fmla="*/ 0 w 690"/>
                <a:gd name="T1" fmla="*/ 459 h 561"/>
                <a:gd name="T2" fmla="*/ 345 w 690"/>
                <a:gd name="T3" fmla="*/ 561 h 561"/>
                <a:gd name="T4" fmla="*/ 690 w 690"/>
                <a:gd name="T5" fmla="*/ 459 h 561"/>
                <a:gd name="T6" fmla="*/ 690 w 690"/>
                <a:gd name="T7" fmla="*/ 0 h 561"/>
                <a:gd name="T8" fmla="*/ 345 w 690"/>
                <a:gd name="T9" fmla="*/ 103 h 561"/>
                <a:gd name="T10" fmla="*/ 0 w 690"/>
                <a:gd name="T11" fmla="*/ 0 h 561"/>
                <a:gd name="T12" fmla="*/ 0 w 690"/>
                <a:gd name="T13" fmla="*/ 4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561">
                  <a:moveTo>
                    <a:pt x="0" y="459"/>
                  </a:moveTo>
                  <a:lnTo>
                    <a:pt x="345" y="561"/>
                  </a:lnTo>
                  <a:lnTo>
                    <a:pt x="690" y="459"/>
                  </a:lnTo>
                  <a:lnTo>
                    <a:pt x="690" y="0"/>
                  </a:lnTo>
                  <a:lnTo>
                    <a:pt x="345" y="103"/>
                  </a:lnTo>
                  <a:lnTo>
                    <a:pt x="0" y="0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39"/>
            <p:cNvSpPr>
              <a:spLocks/>
            </p:cNvSpPr>
            <p:nvPr/>
          </p:nvSpPr>
          <p:spPr bwMode="auto">
            <a:xfrm>
              <a:off x="3049672" y="7301346"/>
              <a:ext cx="545871" cy="901525"/>
            </a:xfrm>
            <a:custGeom>
              <a:avLst/>
              <a:gdLst>
                <a:gd name="T0" fmla="*/ 0 w 345"/>
                <a:gd name="T1" fmla="*/ 0 h 561"/>
                <a:gd name="T2" fmla="*/ 0 w 345"/>
                <a:gd name="T3" fmla="*/ 459 h 561"/>
                <a:gd name="T4" fmla="*/ 345 w 345"/>
                <a:gd name="T5" fmla="*/ 561 h 561"/>
                <a:gd name="T6" fmla="*/ 345 w 345"/>
                <a:gd name="T7" fmla="*/ 103 h 561"/>
                <a:gd name="T8" fmla="*/ 136 w 345"/>
                <a:gd name="T9" fmla="*/ 41 h 561"/>
                <a:gd name="T10" fmla="*/ 0 w 345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561">
                  <a:moveTo>
                    <a:pt x="0" y="0"/>
                  </a:moveTo>
                  <a:lnTo>
                    <a:pt x="0" y="459"/>
                  </a:lnTo>
                  <a:lnTo>
                    <a:pt x="345" y="561"/>
                  </a:lnTo>
                  <a:lnTo>
                    <a:pt x="345" y="103"/>
                  </a:lnTo>
                  <a:lnTo>
                    <a:pt x="1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8738"/>
              <a:r>
                <a:rPr lang="hu-HU" sz="3600" b="1" spc="-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Freeform 50"/>
          <p:cNvSpPr>
            <a:spLocks/>
          </p:cNvSpPr>
          <p:nvPr/>
        </p:nvSpPr>
        <p:spPr bwMode="auto">
          <a:xfrm>
            <a:off x="3041649" y="5673726"/>
            <a:ext cx="1095375" cy="890588"/>
          </a:xfrm>
          <a:custGeom>
            <a:avLst/>
            <a:gdLst>
              <a:gd name="T0" fmla="*/ 0 w 690"/>
              <a:gd name="T1" fmla="*/ 459 h 561"/>
              <a:gd name="T2" fmla="*/ 345 w 690"/>
              <a:gd name="T3" fmla="*/ 561 h 561"/>
              <a:gd name="T4" fmla="*/ 690 w 690"/>
              <a:gd name="T5" fmla="*/ 459 h 561"/>
              <a:gd name="T6" fmla="*/ 690 w 690"/>
              <a:gd name="T7" fmla="*/ 0 h 561"/>
              <a:gd name="T8" fmla="*/ 345 w 690"/>
              <a:gd name="T9" fmla="*/ 103 h 561"/>
              <a:gd name="T10" fmla="*/ 0 w 690"/>
              <a:gd name="T11" fmla="*/ 0 h 561"/>
              <a:gd name="T12" fmla="*/ 0 w 690"/>
              <a:gd name="T13" fmla="*/ 459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561">
                <a:moveTo>
                  <a:pt x="0" y="459"/>
                </a:moveTo>
                <a:lnTo>
                  <a:pt x="345" y="561"/>
                </a:lnTo>
                <a:lnTo>
                  <a:pt x="690" y="459"/>
                </a:lnTo>
                <a:lnTo>
                  <a:pt x="690" y="0"/>
                </a:lnTo>
                <a:lnTo>
                  <a:pt x="345" y="103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68167" y="304053"/>
            <a:ext cx="3577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Protokollok</a:t>
            </a:r>
            <a:endParaRPr lang="en-US" sz="2400" spc="-15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975870" y="1962086"/>
            <a:ext cx="357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dirty="0">
                <a:solidFill>
                  <a:schemeClr val="bg1"/>
                </a:solidFill>
              </a:rPr>
              <a:t>SMTP, HTTP, FTP, </a:t>
            </a:r>
            <a:endParaRPr lang="hu-HU" altLang="hu-HU" sz="2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hu-HU" sz="2400" b="1" dirty="0" smtClean="0">
                <a:solidFill>
                  <a:schemeClr val="bg1"/>
                </a:solidFill>
              </a:rPr>
              <a:t>SFTP, HTTPS, TLS</a:t>
            </a:r>
            <a:endParaRPr lang="hu-HU" altLang="hu-HU" sz="24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142694" y="4048228"/>
            <a:ext cx="3577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IP, ICMP, IGMP, DHCP</a:t>
            </a:r>
            <a:r>
              <a:rPr lang="en-US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sz="2400" spc="-15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12785" y="5258227"/>
            <a:ext cx="357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IEEE 802.3, 802.11</a:t>
            </a:r>
          </a:p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Ethernet,        WIFI</a:t>
            </a:r>
            <a:endParaRPr lang="en-US" sz="2400" spc="-15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9282" y="21300"/>
            <a:ext cx="6275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kern="0" spc="-300" dirty="0" smtClean="0">
                <a:ln w="190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Hálózatok, rétegek</a:t>
            </a:r>
            <a:endParaRPr lang="en-US" sz="5400" spc="-3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76" name="Group 3"/>
          <p:cNvGrpSpPr>
            <a:grpSpLocks/>
          </p:cNvGrpSpPr>
          <p:nvPr/>
        </p:nvGrpSpPr>
        <p:grpSpPr bwMode="auto">
          <a:xfrm>
            <a:off x="1498884" y="1283128"/>
            <a:ext cx="2249608" cy="4718682"/>
            <a:chOff x="612" y="1661"/>
            <a:chExt cx="1089" cy="1772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612" y="3294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>
                  <a:solidFill>
                    <a:schemeClr val="bg1"/>
                  </a:solidFill>
                </a:rPr>
                <a:t>Fizikai</a:t>
              </a: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612" y="3022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 dirty="0">
                  <a:solidFill>
                    <a:schemeClr val="bg1"/>
                  </a:solidFill>
                </a:rPr>
                <a:t>Adatkapcsolati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612" y="2750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>
                  <a:solidFill>
                    <a:schemeClr val="bg1"/>
                  </a:solidFill>
                </a:rPr>
                <a:t>Hálózati</a:t>
              </a: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612" y="2478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>
                  <a:solidFill>
                    <a:schemeClr val="bg1"/>
                  </a:solidFill>
                </a:rPr>
                <a:t>Szállítási</a:t>
              </a:r>
            </a:p>
          </p:txBody>
        </p:sp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612" y="2205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 dirty="0">
                  <a:solidFill>
                    <a:schemeClr val="bg1"/>
                  </a:solidFill>
                </a:rPr>
                <a:t>Viszony</a:t>
              </a:r>
            </a:p>
          </p:txBody>
        </p: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612" y="1933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 dirty="0">
                  <a:solidFill>
                    <a:schemeClr val="bg1"/>
                  </a:solidFill>
                </a:rPr>
                <a:t>Megjelenítési</a:t>
              </a:r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612" y="1661"/>
              <a:ext cx="1089" cy="1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u-HU" altLang="hu-HU" b="1" dirty="0">
                  <a:solidFill>
                    <a:schemeClr val="bg1"/>
                  </a:solidFill>
                </a:rPr>
                <a:t>Alkalmazási</a:t>
              </a: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1156" y="184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1156" y="211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>
                <a:solidFill>
                  <a:schemeClr val="bg1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1156" y="238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>
                <a:solidFill>
                  <a:schemeClr val="bg1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1156" y="265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>
                <a:solidFill>
                  <a:schemeClr val="bg1"/>
                </a:solidFill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1156" y="293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>
                <a:solidFill>
                  <a:schemeClr val="bg1"/>
                </a:solidFill>
              </a:endParaRPr>
            </a:p>
          </p:txBody>
        </p:sp>
        <p:sp>
          <p:nvSpPr>
            <p:cNvPr id="89" name="Line 16"/>
            <p:cNvSpPr>
              <a:spLocks noChangeShapeType="1"/>
            </p:cNvSpPr>
            <p:nvPr/>
          </p:nvSpPr>
          <p:spPr bwMode="auto">
            <a:xfrm>
              <a:off x="1156" y="320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76497" y="1439344"/>
            <a:ext cx="7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OSI</a:t>
            </a:r>
            <a:endParaRPr lang="hu-HU" sz="2400" b="1" dirty="0">
              <a:solidFill>
                <a:schemeClr val="bg1"/>
              </a:solidFill>
            </a:endParaRPr>
          </a:p>
        </p:txBody>
      </p:sp>
      <p:grpSp>
        <p:nvGrpSpPr>
          <p:cNvPr id="90" name="Group 17"/>
          <p:cNvGrpSpPr>
            <a:grpSpLocks/>
          </p:cNvGrpSpPr>
          <p:nvPr/>
        </p:nvGrpSpPr>
        <p:grpSpPr bwMode="auto">
          <a:xfrm>
            <a:off x="5866534" y="1085114"/>
            <a:ext cx="2069675" cy="5221679"/>
            <a:chOff x="2381" y="1661"/>
            <a:chExt cx="1107" cy="1860"/>
          </a:xfrm>
        </p:grpSpPr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2381" y="3022"/>
              <a:ext cx="1089" cy="499"/>
            </a:xfrm>
            <a:prstGeom prst="rect">
              <a:avLst/>
            </a:prstGeom>
            <a:ln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hu-HU" altLang="hu-HU" sz="2000" b="1" dirty="0" smtClean="0"/>
                <a:t>Hálózat-elérési</a:t>
              </a:r>
              <a:endParaRPr lang="hu-HU" altLang="hu-HU" sz="2000" b="1" dirty="0"/>
            </a:p>
          </p:txBody>
        </p:sp>
        <p:sp>
          <p:nvSpPr>
            <p:cNvPr id="92" name="Text Box 19"/>
            <p:cNvSpPr txBox="1">
              <a:spLocks noChangeArrowheads="1"/>
            </p:cNvSpPr>
            <p:nvPr/>
          </p:nvSpPr>
          <p:spPr bwMode="auto">
            <a:xfrm>
              <a:off x="2381" y="2750"/>
              <a:ext cx="1089" cy="14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hu-HU" altLang="hu-HU" sz="2000" b="1" dirty="0" smtClean="0"/>
                <a:t>Hálózati/Internet</a:t>
              </a:r>
              <a:endParaRPr lang="hu-HU" altLang="hu-HU" sz="2000" b="1" dirty="0"/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auto">
            <a:xfrm>
              <a:off x="2399" y="2485"/>
              <a:ext cx="1089" cy="14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hu-HU" altLang="hu-H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Szállítási</a:t>
              </a:r>
              <a:endPara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2381" y="1661"/>
              <a:ext cx="1089" cy="771"/>
            </a:xfrm>
            <a:prstGeom prst="rect">
              <a:avLst/>
            </a:prstGeom>
            <a:ln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hu-HU" altLang="hu-HU" sz="2000" b="1" dirty="0" smtClean="0"/>
                <a:t>Alkalmazási</a:t>
              </a:r>
              <a:endParaRPr lang="hu-HU" altLang="hu-HU" sz="2000" b="1" dirty="0"/>
            </a:p>
          </p:txBody>
        </p:sp>
        <p:sp>
          <p:nvSpPr>
            <p:cNvPr id="95" name="Line 22"/>
            <p:cNvSpPr>
              <a:spLocks noChangeShapeType="1"/>
            </p:cNvSpPr>
            <p:nvPr/>
          </p:nvSpPr>
          <p:spPr bwMode="auto">
            <a:xfrm>
              <a:off x="2925" y="238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Line 23"/>
            <p:cNvSpPr>
              <a:spLocks noChangeShapeType="1"/>
            </p:cNvSpPr>
            <p:nvPr/>
          </p:nvSpPr>
          <p:spPr bwMode="auto">
            <a:xfrm>
              <a:off x="2925" y="265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Line 24"/>
            <p:cNvSpPr>
              <a:spLocks noChangeShapeType="1"/>
            </p:cNvSpPr>
            <p:nvPr/>
          </p:nvSpPr>
          <p:spPr bwMode="auto">
            <a:xfrm>
              <a:off x="2925" y="293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8" name="Rectangle 64"/>
          <p:cNvSpPr/>
          <p:nvPr/>
        </p:nvSpPr>
        <p:spPr>
          <a:xfrm>
            <a:off x="5805210" y="332694"/>
            <a:ext cx="3577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TCP/IP</a:t>
            </a:r>
            <a:r>
              <a:rPr lang="en-US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sz="2400" spc="-150" dirty="0">
              <a:solidFill>
                <a:schemeClr val="bg1"/>
              </a:solidFill>
            </a:endParaRPr>
          </a:p>
        </p:txBody>
      </p:sp>
      <p:sp>
        <p:nvSpPr>
          <p:cNvPr id="109" name="Rectangle 66"/>
          <p:cNvSpPr/>
          <p:nvPr/>
        </p:nvSpPr>
        <p:spPr>
          <a:xfrm>
            <a:off x="8268060" y="4573203"/>
            <a:ext cx="3577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ARP</a:t>
            </a:r>
            <a:endParaRPr lang="en-US" sz="2400" spc="-150" dirty="0">
              <a:solidFill>
                <a:schemeClr val="bg1"/>
              </a:solidFill>
            </a:endParaRPr>
          </a:p>
        </p:txBody>
      </p:sp>
      <p:sp>
        <p:nvSpPr>
          <p:cNvPr id="110" name="Rectangle 66"/>
          <p:cNvSpPr/>
          <p:nvPr/>
        </p:nvSpPr>
        <p:spPr>
          <a:xfrm>
            <a:off x="8017187" y="3274756"/>
            <a:ext cx="3577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TCP, UDP</a:t>
            </a:r>
            <a:endParaRPr lang="en-US" sz="24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4483671" y="-13560"/>
            <a:ext cx="5019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kern="0" spc="-300" dirty="0" smtClean="0">
                <a:ln w="19050">
                  <a:noFill/>
                </a:ln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Ethernet</a:t>
            </a:r>
            <a:endParaRPr lang="en-US" sz="5400" spc="-300" dirty="0">
              <a:ln w="19050">
                <a:noFill/>
              </a:ln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94" y="983412"/>
            <a:ext cx="3626869" cy="234064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93419" y="983412"/>
            <a:ext cx="6827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hu-H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 </a:t>
            </a:r>
            <a:r>
              <a:rPr lang="hu-HU" sz="2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r>
              <a:rPr lang="hu-H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overflow</a:t>
            </a:r>
            <a:r>
              <a:rPr lang="hu-H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chemeClr val="bg1"/>
                </a:solidFill>
              </a:rPr>
              <a:t>CAM tábla mérete korlátozott. Amikor betelik, a </a:t>
            </a:r>
            <a:r>
              <a:rPr lang="hu-HU" sz="2400" dirty="0" err="1">
                <a:solidFill>
                  <a:schemeClr val="bg1"/>
                </a:solidFill>
              </a:rPr>
              <a:t>switch</a:t>
            </a:r>
            <a:r>
              <a:rPr lang="hu-HU" sz="2400" dirty="0">
                <a:solidFill>
                  <a:schemeClr val="bg1"/>
                </a:solidFill>
              </a:rPr>
              <a:t> az ismeretlen címre küldendő csomagokat minden </a:t>
            </a:r>
            <a:r>
              <a:rPr lang="hu-HU" sz="2400" dirty="0" err="1">
                <a:solidFill>
                  <a:schemeClr val="bg1"/>
                </a:solidFill>
              </a:rPr>
              <a:t>porton</a:t>
            </a:r>
            <a:r>
              <a:rPr lang="hu-HU" sz="2400" dirty="0">
                <a:solidFill>
                  <a:schemeClr val="bg1"/>
                </a:solidFill>
              </a:rPr>
              <a:t> továbbítja.</a:t>
            </a:r>
          </a:p>
          <a:p>
            <a:pPr algn="just"/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Lehetséges </a:t>
            </a:r>
            <a:r>
              <a:rPr lang="hu-H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védekezési mód </a:t>
            </a:r>
            <a:r>
              <a:rPr lang="hu-HU" sz="2400" dirty="0">
                <a:solidFill>
                  <a:schemeClr val="bg1"/>
                </a:solidFill>
              </a:rPr>
              <a:t>a port </a:t>
            </a:r>
            <a:r>
              <a:rPr lang="hu-HU" sz="2400" dirty="0" err="1" smtClean="0">
                <a:solidFill>
                  <a:schemeClr val="bg1"/>
                </a:solidFill>
              </a:rPr>
              <a:t>security</a:t>
            </a:r>
            <a:r>
              <a:rPr lang="hu-HU" sz="2400" dirty="0" smtClean="0">
                <a:solidFill>
                  <a:schemeClr val="bg1"/>
                </a:solidFill>
              </a:rPr>
              <a:t>! Amint </a:t>
            </a:r>
            <a:r>
              <a:rPr lang="hu-HU" sz="2400" dirty="0">
                <a:solidFill>
                  <a:schemeClr val="bg1"/>
                </a:solidFill>
              </a:rPr>
              <a:t>az </a:t>
            </a:r>
            <a:r>
              <a:rPr lang="hu-HU" sz="2400" dirty="0" smtClean="0">
                <a:solidFill>
                  <a:schemeClr val="bg1"/>
                </a:solidFill>
              </a:rPr>
              <a:t>engedélyezett számot </a:t>
            </a:r>
            <a:r>
              <a:rPr lang="hu-HU" sz="2400" dirty="0">
                <a:solidFill>
                  <a:schemeClr val="bg1"/>
                </a:solidFill>
              </a:rPr>
              <a:t>meghaladja a </a:t>
            </a:r>
            <a:r>
              <a:rPr lang="hu-HU" sz="2400" dirty="0" err="1">
                <a:solidFill>
                  <a:schemeClr val="bg1"/>
                </a:solidFill>
              </a:rPr>
              <a:t>porton</a:t>
            </a:r>
            <a:r>
              <a:rPr lang="hu-HU" sz="2400" dirty="0">
                <a:solidFill>
                  <a:schemeClr val="bg1"/>
                </a:solidFill>
              </a:rPr>
              <a:t> előforduló MAC címek száma, a port letilt.</a:t>
            </a:r>
          </a:p>
        </p:txBody>
      </p:sp>
      <p:pic>
        <p:nvPicPr>
          <p:cNvPr id="179" name="Kép 1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62" y="4080294"/>
            <a:ext cx="3359156" cy="266205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61197" y="3471344"/>
            <a:ext cx="363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u="sng" dirty="0" err="1">
                <a:solidFill>
                  <a:schemeClr val="bg1">
                    <a:lumMod val="95000"/>
                  </a:schemeClr>
                </a:solidFill>
              </a:rPr>
              <a:t>Double</a:t>
            </a:r>
            <a:r>
              <a:rPr lang="hu-HU" sz="2400" b="1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2400" b="1" u="sng" dirty="0" err="1" smtClean="0">
                <a:solidFill>
                  <a:schemeClr val="bg1">
                    <a:lumMod val="95000"/>
                  </a:schemeClr>
                </a:solidFill>
              </a:rPr>
              <a:t>Tagging</a:t>
            </a:r>
            <a:r>
              <a:rPr lang="hu-HU" sz="2400" b="1" u="sng" dirty="0" smtClean="0">
                <a:solidFill>
                  <a:schemeClr val="bg1">
                    <a:lumMod val="95000"/>
                  </a:schemeClr>
                </a:solidFill>
              </a:rPr>
              <a:t>: dupla cím!</a:t>
            </a:r>
            <a:endParaRPr lang="hu-H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169"/>
          <p:cNvSpPr/>
          <p:nvPr/>
        </p:nvSpPr>
        <p:spPr>
          <a:xfrm>
            <a:off x="4483671" y="0"/>
            <a:ext cx="5019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kern="0" spc="-300" dirty="0" smtClean="0">
                <a:ln w="19050">
                  <a:noFill/>
                </a:ln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Ethernet</a:t>
            </a:r>
            <a:endParaRPr lang="en-US" sz="5400" spc="-300" dirty="0">
              <a:ln w="19050">
                <a:noFill/>
              </a:ln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871694" y="4045261"/>
            <a:ext cx="627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VLAN ugrás: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 smtClean="0">
                <a:solidFill>
                  <a:schemeClr val="bg1"/>
                </a:solidFill>
              </a:rPr>
              <a:t>csomagot </a:t>
            </a:r>
            <a:r>
              <a:rPr lang="hu-HU" sz="2400" b="1" dirty="0">
                <a:solidFill>
                  <a:schemeClr val="bg1"/>
                </a:solidFill>
              </a:rPr>
              <a:t>két VLAN tag fejléccel </a:t>
            </a:r>
            <a:r>
              <a:rPr lang="hu-HU" sz="2400" b="1" dirty="0" smtClean="0">
                <a:solidFill>
                  <a:schemeClr val="bg1"/>
                </a:solidFill>
              </a:rPr>
              <a:t>látják el!</a:t>
            </a:r>
            <a:r>
              <a:rPr lang="hu-HU" sz="2400" dirty="0" smtClean="0"/>
              <a:t> </a:t>
            </a:r>
          </a:p>
          <a:p>
            <a:pPr marL="514350" indent="-514350" algn="just"/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Lehetséges </a:t>
            </a:r>
            <a:r>
              <a:rPr lang="hu-H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védekezési </a:t>
            </a:r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DTP kikacsolás, megfelelő konfigurálás!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5267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Mérgezés: </a:t>
            </a:r>
            <a:r>
              <a:rPr lang="hu-HU" dirty="0">
                <a:solidFill>
                  <a:schemeClr val="bg1"/>
                </a:solidFill>
              </a:rPr>
              <a:t>ARP</a:t>
            </a:r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3" y="2018583"/>
            <a:ext cx="6676845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Kifullasztás: DHCP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4" y="1971855"/>
            <a:ext cx="7194430" cy="35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Hamisítás: IP (RFC: 1918, </a:t>
            </a:r>
            <a:r>
              <a:rPr lang="hu-HU" dirty="0" smtClean="0">
                <a:effectLst/>
              </a:rPr>
              <a:t>6598, 5735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63483" y="1055353"/>
            <a:ext cx="7065033" cy="487931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41871" y="6055440"/>
            <a:ext cx="9885872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4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Fenntartott IPv4 </a:t>
            </a:r>
            <a:r>
              <a:rPr lang="hu-HU" sz="14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címtarományok</a:t>
            </a:r>
            <a:r>
              <a:rPr lang="hu-HU" sz="14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(forrás: </a:t>
            </a:r>
            <a:r>
              <a:rPr lang="hu-HU" sz="1400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https://tools.ietf.org/html/rfc5735</a:t>
            </a:r>
            <a:r>
              <a:rPr lang="hu-HU" sz="1400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97242" cy="106686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Elárasztás: amikor nem megbízható a postás!</a:t>
            </a:r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533413" y="1839635"/>
            <a:ext cx="4356339" cy="2829555"/>
            <a:chOff x="0" y="0"/>
            <a:chExt cx="3341370" cy="2382497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41370" cy="2236470"/>
            </a:xfrm>
            <a:prstGeom prst="rect">
              <a:avLst/>
            </a:prstGeom>
          </p:spPr>
        </p:pic>
        <p:sp>
          <p:nvSpPr>
            <p:cNvPr id="8" name="Szövegdoboz 42"/>
            <p:cNvSpPr txBox="1"/>
            <p:nvPr/>
          </p:nvSpPr>
          <p:spPr>
            <a:xfrm>
              <a:off x="0" y="2236470"/>
              <a:ext cx="3341370" cy="14602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hu-HU" sz="1000" i="1" dirty="0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 </a:t>
              </a:r>
              <a:r>
                <a:rPr lang="hu-HU" sz="1000" i="1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elárasztás</a:t>
              </a:r>
              <a:endParaRPr lang="hu-HU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5089728" y="1841935"/>
            <a:ext cx="2828925" cy="2740541"/>
            <a:chOff x="0" y="0"/>
            <a:chExt cx="2828925" cy="2740541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28925" cy="2476500"/>
            </a:xfrm>
            <a:prstGeom prst="rect">
              <a:avLst/>
            </a:prstGeom>
          </p:spPr>
        </p:pic>
        <p:sp>
          <p:nvSpPr>
            <p:cNvPr id="11" name="Szövegdoboz 41"/>
            <p:cNvSpPr txBox="1"/>
            <p:nvPr/>
          </p:nvSpPr>
          <p:spPr>
            <a:xfrm>
              <a:off x="0" y="2555875"/>
              <a:ext cx="2828925" cy="18466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hu-HU" sz="1200" i="1" dirty="0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1200" i="1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ICMP </a:t>
              </a:r>
              <a:r>
                <a:rPr lang="hu-HU" sz="1200" i="1" dirty="0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elárasztás (Álruhában!)</a:t>
              </a:r>
              <a:endParaRPr lang="hu-HU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8264106" y="1774956"/>
            <a:ext cx="3400509" cy="2807520"/>
            <a:chOff x="18196" y="-57600"/>
            <a:chExt cx="3376104" cy="2671248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" y="-57600"/>
              <a:ext cx="3365500" cy="2289995"/>
            </a:xfrm>
            <a:prstGeom prst="rect">
              <a:avLst/>
            </a:prstGeom>
          </p:spPr>
        </p:pic>
        <p:sp>
          <p:nvSpPr>
            <p:cNvPr id="14" name="Szövegdoboz 45"/>
            <p:cNvSpPr txBox="1"/>
            <p:nvPr/>
          </p:nvSpPr>
          <p:spPr>
            <a:xfrm>
              <a:off x="18196" y="2346948"/>
              <a:ext cx="3365500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hu-HU" sz="1000" i="1" dirty="0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ICMP </a:t>
              </a:r>
              <a:r>
                <a:rPr lang="hu-HU" sz="1000" i="1" dirty="0" err="1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smurf</a:t>
              </a:r>
              <a:r>
                <a:rPr lang="hu-HU" sz="1000" i="1" dirty="0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IP lopással</a:t>
              </a:r>
              <a:endParaRPr lang="hu-HU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97242" cy="106686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Injektálás: </a:t>
            </a:r>
            <a:r>
              <a:rPr lang="hu-HU" dirty="0" err="1" smtClean="0">
                <a:solidFill>
                  <a:schemeClr val="bg1"/>
                </a:solidFill>
              </a:rPr>
              <a:t>SQLi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09" y="1741456"/>
            <a:ext cx="6047721" cy="47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ish Turqiou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1D7F8B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ish Turqiouse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1D7F8B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lueish Turqiouse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1D7F8B"/>
    </a:accent5>
    <a:accent6>
      <a:srgbClr val="3F3F3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222</Words>
  <Application>Microsoft Office PowerPoint</Application>
  <PresentationFormat>Szélesvásznú</PresentationFormat>
  <Paragraphs>54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Válasz a hálózatra, biztonságra, meg mindenre: 7</vt:lpstr>
      <vt:lpstr>PowerPoint bemutató</vt:lpstr>
      <vt:lpstr>PowerPoint bemutató</vt:lpstr>
      <vt:lpstr>PowerPoint bemutató</vt:lpstr>
      <vt:lpstr>Mérgezés: ARP</vt:lpstr>
      <vt:lpstr>Kifullasztás: DHCP</vt:lpstr>
      <vt:lpstr>Hamisítás: IP (RFC: 1918, 6598, 5735)</vt:lpstr>
      <vt:lpstr>Elárasztás: amikor nem megbízható a postás!</vt:lpstr>
      <vt:lpstr>Injektálás: SQLi</vt:lpstr>
      <vt:lpstr>és a 7. napon….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edit.ruboczki@rubedi.hu</dc:creator>
  <cp:lastModifiedBy>Windows User</cp:lastModifiedBy>
  <cp:revision>65</cp:revision>
  <dcterms:created xsi:type="dcterms:W3CDTF">2015-10-25T15:31:58Z</dcterms:created>
  <dcterms:modified xsi:type="dcterms:W3CDTF">2018-10-03T09:25:35Z</dcterms:modified>
</cp:coreProperties>
</file>